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3368278" y="457200"/>
            <a:ext cx="7893844" cy="1558052"/>
          </a:xfrm>
          <a:prstGeom prst="rect">
            <a:avLst/>
          </a:prstGeom>
          <a:noFill/>
          <a:ln/>
        </p:spPr>
        <p:txBody>
          <a:bodyPr wrap="square" rtlCol="0" anchor="t"/>
          <a:lstStyle/>
          <a:p>
            <a:pPr indent="0" marL="0">
              <a:lnSpc>
                <a:spcPts val="4089"/>
              </a:lnSpc>
              <a:buNone/>
            </a:pPr>
            <a:r>
              <a:rPr lang="en-US" sz="3271" spc="-98" kern="0" dirty="0">
                <a:solidFill>
                  <a:srgbClr val="2C3F42"/>
                </a:solidFill>
                <a:latin typeface="Bitter" pitchFamily="34" charset="0"/>
                <a:ea typeface="Bitter" pitchFamily="34" charset="-122"/>
                <a:cs typeface="Bitter" pitchFamily="34" charset="-120"/>
              </a:rPr>
              <a:t>Preventing Digital Assets Piracy and Ensuring Validation, Authentication, and User Ownership</a:t>
            </a:r>
            <a:endParaRPr lang="en-US" sz="3271" dirty="0"/>
          </a:p>
        </p:txBody>
      </p:sp>
      <p:sp>
        <p:nvSpPr>
          <p:cNvPr id="5" name="Text 3"/>
          <p:cNvSpPr/>
          <p:nvPr/>
        </p:nvSpPr>
        <p:spPr>
          <a:xfrm>
            <a:off x="3368278" y="2347555"/>
            <a:ext cx="7893844" cy="797600"/>
          </a:xfrm>
          <a:prstGeom prst="rect">
            <a:avLst/>
          </a:prstGeom>
          <a:noFill/>
          <a:ln/>
        </p:spPr>
        <p:txBody>
          <a:bodyPr wrap="square" rtlCol="0" anchor="t"/>
          <a:lstStyle/>
          <a:p>
            <a:pPr indent="0" marL="0">
              <a:lnSpc>
                <a:spcPts val="2094"/>
              </a:lnSpc>
              <a:buNone/>
            </a:pPr>
            <a:r>
              <a:rPr lang="en-US" sz="1309" spc="-26" kern="0" dirty="0">
                <a:solidFill>
                  <a:srgbClr val="2B2E3C"/>
                </a:solidFill>
                <a:latin typeface="Open Sans" pitchFamily="34" charset="0"/>
                <a:ea typeface="Open Sans" pitchFamily="34" charset="-122"/>
                <a:cs typeface="Open Sans" pitchFamily="34" charset="-120"/>
              </a:rPr>
              <a:t>One of the main challenges in the digital assets world is preventing piracy and ensuring validation, authentication, and user ownership. Our platform is designed to tackle these challenges and provide a secure and trustworthy environment for buying and selling digital assets.</a:t>
            </a:r>
            <a:endParaRPr lang="en-US" sz="1309" dirty="0"/>
          </a:p>
        </p:txBody>
      </p:sp>
      <p:pic>
        <p:nvPicPr>
          <p:cNvPr id="6" name="Image 0" descr="preencoded.png">    </p:cNvPr>
          <p:cNvPicPr>
            <a:picLocks noChangeAspect="1"/>
          </p:cNvPicPr>
          <p:nvPr/>
        </p:nvPicPr>
        <p:blipFill>
          <a:blip r:embed="rId1"/>
          <a:stretch>
            <a:fillRect/>
          </a:stretch>
        </p:blipFill>
        <p:spPr>
          <a:xfrm>
            <a:off x="3368278" y="3332083"/>
            <a:ext cx="7893844" cy="4440198"/>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4682668"/>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Personalized Recommendations: 6 Categories of NFTs</a:t>
            </a:r>
            <a:endParaRPr lang="en-US" sz="3062" dirty="0"/>
          </a:p>
        </p:txBody>
      </p:sp>
      <p:pic>
        <p:nvPicPr>
          <p:cNvPr id="5" name="Image 0" descr="preencoded.png">    </p:cNvPr>
          <p:cNvPicPr>
            <a:picLocks noChangeAspect="1"/>
          </p:cNvPicPr>
          <p:nvPr/>
        </p:nvPicPr>
        <p:blipFill>
          <a:blip r:embed="rId1"/>
          <a:stretch>
            <a:fillRect/>
          </a:stretch>
        </p:blipFill>
        <p:spPr>
          <a:xfrm>
            <a:off x="3621167" y="1710690"/>
            <a:ext cx="2307193" cy="1425893"/>
          </a:xfrm>
          <a:prstGeom prst="rect">
            <a:avLst/>
          </a:prstGeom>
        </p:spPr>
      </p:pic>
      <p:sp>
        <p:nvSpPr>
          <p:cNvPr id="6" name="Text 3"/>
          <p:cNvSpPr/>
          <p:nvPr/>
        </p:nvSpPr>
        <p:spPr>
          <a:xfrm>
            <a:off x="3621167"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Anime</a:t>
            </a:r>
            <a:endParaRPr lang="en-US" sz="1531" dirty="0"/>
          </a:p>
        </p:txBody>
      </p:sp>
      <p:sp>
        <p:nvSpPr>
          <p:cNvPr id="7" name="Text 4"/>
          <p:cNvSpPr/>
          <p:nvPr/>
        </p:nvSpPr>
        <p:spPr>
          <a:xfrm>
            <a:off x="3621167" y="3667125"/>
            <a:ext cx="2307193" cy="3730823"/>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Our NFT marketplace offers a captivating selection of anime-inspired digital art. Showcasing the intricate character designs, bold color palettes, and dynamic storytelling that define the anime genre, these NFTs allow collectors to own a piece of the vibrant and imaginative anime universe. From fan-favorite characters to original anime-style illustrations, this category caters to the passionate anime enthusiast seeking to expand their digital art collection.</a:t>
            </a:r>
            <a:endParaRPr lang="en-US" sz="1225" dirty="0"/>
          </a:p>
        </p:txBody>
      </p:sp>
      <p:pic>
        <p:nvPicPr>
          <p:cNvPr id="8" name="Image 1" descr="preencoded.png">    </p:cNvPr>
          <p:cNvPicPr>
            <a:picLocks noChangeAspect="1"/>
          </p:cNvPicPr>
          <p:nvPr/>
        </p:nvPicPr>
        <p:blipFill>
          <a:blip r:embed="rId2"/>
          <a:stretch>
            <a:fillRect/>
          </a:stretch>
        </p:blipFill>
        <p:spPr>
          <a:xfrm>
            <a:off x="6161603" y="1710690"/>
            <a:ext cx="2307193" cy="1425893"/>
          </a:xfrm>
          <a:prstGeom prst="rect">
            <a:avLst/>
          </a:prstGeom>
        </p:spPr>
      </p:pic>
      <p:sp>
        <p:nvSpPr>
          <p:cNvPr id="9" name="Text 5"/>
          <p:cNvSpPr/>
          <p:nvPr/>
        </p:nvSpPr>
        <p:spPr>
          <a:xfrm>
            <a:off x="6161603"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Gaming</a:t>
            </a:r>
            <a:endParaRPr lang="en-US" sz="1531" dirty="0"/>
          </a:p>
        </p:txBody>
      </p:sp>
      <p:sp>
        <p:nvSpPr>
          <p:cNvPr id="10" name="Text 6"/>
          <p:cNvSpPr/>
          <p:nvPr/>
        </p:nvSpPr>
        <p:spPr>
          <a:xfrm>
            <a:off x="6161603" y="3667125"/>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the gaming enthusiasts, our NFT marketplace offers a captivating selection of gaming-themed digital art. Featuring detailed pixel art, retro video game aesthetics, and dynamic action poses, these NFTs celebrate the rich history and enduring appeal of the gaming industry. Collectors can own a piece of their favorite gaming franchises or discover unique, original gaming-inspired artwork that pays homage to the industry's iconic characters and worlds.</a:t>
            </a:r>
            <a:endParaRPr lang="en-US" sz="1225" dirty="0"/>
          </a:p>
        </p:txBody>
      </p:sp>
      <p:pic>
        <p:nvPicPr>
          <p:cNvPr id="11" name="Image 2" descr="preencoded.png">    </p:cNvPr>
          <p:cNvPicPr>
            <a:picLocks noChangeAspect="1"/>
          </p:cNvPicPr>
          <p:nvPr/>
        </p:nvPicPr>
        <p:blipFill>
          <a:blip r:embed="rId3"/>
          <a:stretch>
            <a:fillRect/>
          </a:stretch>
        </p:blipFill>
        <p:spPr>
          <a:xfrm>
            <a:off x="8702040" y="1710690"/>
            <a:ext cx="2307193" cy="1425893"/>
          </a:xfrm>
          <a:prstGeom prst="rect">
            <a:avLst/>
          </a:prstGeom>
        </p:spPr>
      </p:pic>
      <p:sp>
        <p:nvSpPr>
          <p:cNvPr id="12" name="Text 7"/>
          <p:cNvSpPr/>
          <p:nvPr/>
        </p:nvSpPr>
        <p:spPr>
          <a:xfrm>
            <a:off x="8702040"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Horror</a:t>
            </a:r>
            <a:endParaRPr lang="en-US" sz="1531" dirty="0"/>
          </a:p>
        </p:txBody>
      </p:sp>
      <p:sp>
        <p:nvSpPr>
          <p:cNvPr id="13" name="Text 8"/>
          <p:cNvSpPr/>
          <p:nvPr/>
        </p:nvSpPr>
        <p:spPr>
          <a:xfrm>
            <a:off x="8702040" y="3667125"/>
            <a:ext cx="2307193" cy="4228267"/>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those with a penchant for the darker side of the digital realm, our NFT marketplace showcases a chilling collection of horror-themed digital art. Immerse yourself in the unsettling ambiance of these NFTs, which feature eerie character designs, gritty textures, and a haunting, moody atmosphere. From disturbing creatures to unsettling landscapes, these NFTs offer a thrilling and spine-tingling addition to any collection, catering to the fans of the horror genre.</a:t>
            </a:r>
            <a:endParaRPr lang="en-US" sz="1225" dirty="0"/>
          </a:p>
        </p:txBody>
      </p:sp>
      <p:pic>
        <p:nvPicPr>
          <p:cNvPr id="14" name="Image 3" descr="preencoded.png">    </p:cNvPr>
          <p:cNvPicPr>
            <a:picLocks noChangeAspect="1"/>
          </p:cNvPicPr>
          <p:nvPr/>
        </p:nvPicPr>
        <p:blipFill>
          <a:blip r:embed="rId4"/>
          <a:stretch>
            <a:fillRect/>
          </a:stretch>
        </p:blipFill>
        <p:spPr>
          <a:xfrm>
            <a:off x="3621167" y="8070294"/>
            <a:ext cx="2307193" cy="1425893"/>
          </a:xfrm>
          <a:prstGeom prst="rect">
            <a:avLst/>
          </a:prstGeom>
        </p:spPr>
      </p:pic>
      <p:sp>
        <p:nvSpPr>
          <p:cNvPr id="15" name="Text 9"/>
          <p:cNvSpPr/>
          <p:nvPr/>
        </p:nvSpPr>
        <p:spPr>
          <a:xfrm>
            <a:off x="3621167"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Movies</a:t>
            </a:r>
            <a:endParaRPr lang="en-US" sz="1531" dirty="0"/>
          </a:p>
        </p:txBody>
      </p:sp>
      <p:sp>
        <p:nvSpPr>
          <p:cNvPr id="16" name="Text 10"/>
          <p:cNvSpPr/>
          <p:nvPr/>
        </p:nvSpPr>
        <p:spPr>
          <a:xfrm>
            <a:off x="3621167" y="10026729"/>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Cinephiles will delight in the movie-inspired NFTs available in our marketplace. Capturing the essence of iconic scenes, characters, and moments from the silver screen, these digital artworks evoke the grandeur and drama of the big screen. With cinematic lighting, dynamic character poses, and meticulously recreated movie settings, these NFTs allow collectors to own a piece of their favorite films, preserving the magic and wonder of the silver screen in a digital format.</a:t>
            </a:r>
            <a:endParaRPr lang="en-US" sz="1225" dirty="0"/>
          </a:p>
        </p:txBody>
      </p:sp>
      <p:pic>
        <p:nvPicPr>
          <p:cNvPr id="17" name="Image 4" descr="preencoded.png">    </p:cNvPr>
          <p:cNvPicPr>
            <a:picLocks noChangeAspect="1"/>
          </p:cNvPicPr>
          <p:nvPr/>
        </p:nvPicPr>
        <p:blipFill>
          <a:blip r:embed="rId5"/>
          <a:stretch>
            <a:fillRect/>
          </a:stretch>
        </p:blipFill>
        <p:spPr>
          <a:xfrm>
            <a:off x="6161603" y="8070294"/>
            <a:ext cx="2307193" cy="1425893"/>
          </a:xfrm>
          <a:prstGeom prst="rect">
            <a:avLst/>
          </a:prstGeom>
        </p:spPr>
      </p:pic>
      <p:sp>
        <p:nvSpPr>
          <p:cNvPr id="18" name="Text 11"/>
          <p:cNvSpPr/>
          <p:nvPr/>
        </p:nvSpPr>
        <p:spPr>
          <a:xfrm>
            <a:off x="6161603"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Monkeys</a:t>
            </a:r>
            <a:endParaRPr lang="en-US" sz="1531" dirty="0"/>
          </a:p>
        </p:txBody>
      </p:sp>
      <p:sp>
        <p:nvSpPr>
          <p:cNvPr id="19" name="Text 12"/>
          <p:cNvSpPr/>
          <p:nvPr/>
        </p:nvSpPr>
        <p:spPr>
          <a:xfrm>
            <a:off x="6161603" y="10026729"/>
            <a:ext cx="2307193" cy="4228267"/>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Embrace the playful and whimsical side of the digital art world with our selection of monkey-themed NFTs. Featuring charming, cartoonish monkey characters in vibrant, eye-catching compositions, these NFTs offer a delightful and lighthearted addition to any collection. From mischievous primates to serene, contemplative simians, these digital artworks capture the endearing and captivating nature of our primate friends, appealing to collectors with a fondness for all things simian.</a:t>
            </a:r>
            <a:endParaRPr lang="en-US" sz="1225" dirty="0"/>
          </a:p>
        </p:txBody>
      </p:sp>
      <p:pic>
        <p:nvPicPr>
          <p:cNvPr id="20" name="Image 5" descr="preencoded.png">    </p:cNvPr>
          <p:cNvPicPr>
            <a:picLocks noChangeAspect="1"/>
          </p:cNvPicPr>
          <p:nvPr/>
        </p:nvPicPr>
        <p:blipFill>
          <a:blip r:embed="rId6"/>
          <a:stretch>
            <a:fillRect/>
          </a:stretch>
        </p:blipFill>
        <p:spPr>
          <a:xfrm>
            <a:off x="8702040" y="8070294"/>
            <a:ext cx="2307193" cy="1425893"/>
          </a:xfrm>
          <a:prstGeom prst="rect">
            <a:avLst/>
          </a:prstGeom>
        </p:spPr>
      </p:pic>
      <p:sp>
        <p:nvSpPr>
          <p:cNvPr id="21" name="Text 13"/>
          <p:cNvSpPr/>
          <p:nvPr/>
        </p:nvSpPr>
        <p:spPr>
          <a:xfrm>
            <a:off x="8702040"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Art</a:t>
            </a:r>
            <a:endParaRPr lang="en-US" sz="1531" dirty="0"/>
          </a:p>
        </p:txBody>
      </p:sp>
      <p:sp>
        <p:nvSpPr>
          <p:cNvPr id="22" name="Text 14"/>
          <p:cNvSpPr/>
          <p:nvPr/>
        </p:nvSpPr>
        <p:spPr>
          <a:xfrm>
            <a:off x="8702040" y="10026729"/>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the art enthusiasts, our NFT marketplace showcases a diverse collection of abstract and minimalist digital artworks. Featuring clean lines, bold color palettes, and a modern aesthetic, these NFTs celebrate the beauty of simplicity and the power of form, line, and hue. Transcending the boundaries of traditional media, these digital masterpieces offer a unique and visually striking addition to any art lover's collection, providing a gateway to the cutting-edge of the digital art landscape.</a:t>
            </a:r>
            <a:endParaRPr lang="en-US" sz="1225" dirty="0"/>
          </a:p>
        </p:txBody>
      </p:sp>
      <p:pic>
        <p:nvPicPr>
          <p:cNvPr id="23"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1684258" y="823793"/>
            <a:ext cx="5356265" cy="500182"/>
          </a:xfrm>
          <a:prstGeom prst="rect">
            <a:avLst/>
          </a:prstGeom>
          <a:noFill/>
          <a:ln/>
        </p:spPr>
        <p:txBody>
          <a:bodyPr wrap="none" rtlCol="0" anchor="t"/>
          <a:lstStyle/>
          <a:p>
            <a:pPr indent="0" marL="0">
              <a:lnSpc>
                <a:spcPts val="3939"/>
              </a:lnSpc>
              <a:buNone/>
            </a:pPr>
            <a:r>
              <a:rPr lang="en-US" sz="3151" spc="-95" kern="0" dirty="0">
                <a:solidFill>
                  <a:srgbClr val="2C3F42"/>
                </a:solidFill>
                <a:latin typeface="Bitter" pitchFamily="34" charset="0"/>
                <a:ea typeface="Bitter" pitchFamily="34" charset="-122"/>
                <a:cs typeface="Bitter" pitchFamily="34" charset="-120"/>
              </a:rPr>
              <a:t>Auction Functionality for NFTs</a:t>
            </a:r>
            <a:endParaRPr lang="en-US" sz="3151" dirty="0"/>
          </a:p>
        </p:txBody>
      </p:sp>
      <p:pic>
        <p:nvPicPr>
          <p:cNvPr id="6" name="Image 1" descr="preencoded.png">    </p:cNvPr>
          <p:cNvPicPr>
            <a:picLocks noChangeAspect="1"/>
          </p:cNvPicPr>
          <p:nvPr/>
        </p:nvPicPr>
        <p:blipFill>
          <a:blip r:embed="rId2"/>
          <a:stretch>
            <a:fillRect/>
          </a:stretch>
        </p:blipFill>
        <p:spPr>
          <a:xfrm>
            <a:off x="1684258" y="1564005"/>
            <a:ext cx="800338" cy="1691045"/>
          </a:xfrm>
          <a:prstGeom prst="rect">
            <a:avLst/>
          </a:prstGeom>
        </p:spPr>
      </p:pic>
      <p:sp>
        <p:nvSpPr>
          <p:cNvPr id="7" name="Text 3"/>
          <p:cNvSpPr/>
          <p:nvPr/>
        </p:nvSpPr>
        <p:spPr>
          <a:xfrm>
            <a:off x="2724626" y="1724025"/>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Start Auction</a:t>
            </a:r>
            <a:endParaRPr lang="en-US" sz="1576" dirty="0"/>
          </a:p>
        </p:txBody>
      </p:sp>
      <p:sp>
        <p:nvSpPr>
          <p:cNvPr id="8" name="Text 4"/>
          <p:cNvSpPr/>
          <p:nvPr/>
        </p:nvSpPr>
        <p:spPr>
          <a:xfrm>
            <a:off x="2724626" y="2070140"/>
            <a:ext cx="6563797" cy="1024890"/>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As part of our robust NFT marketplace, we offer a seamless auction functionality that allows creators and owners to list their digital assets for competitive bidding. The Start Auction feature enables users to set the initial price, auction duration, and any reserve price, ensuring a fair and transparent process for potential buyers to acquire unique NFTs.</a:t>
            </a:r>
            <a:endParaRPr lang="en-US" sz="1261" dirty="0"/>
          </a:p>
        </p:txBody>
      </p:sp>
      <p:pic>
        <p:nvPicPr>
          <p:cNvPr id="9" name="Image 2" descr="preencoded.png">    </p:cNvPr>
          <p:cNvPicPr>
            <a:picLocks noChangeAspect="1"/>
          </p:cNvPicPr>
          <p:nvPr/>
        </p:nvPicPr>
        <p:blipFill>
          <a:blip r:embed="rId3"/>
          <a:stretch>
            <a:fillRect/>
          </a:stretch>
        </p:blipFill>
        <p:spPr>
          <a:xfrm>
            <a:off x="1684258" y="3255050"/>
            <a:ext cx="800338" cy="1947267"/>
          </a:xfrm>
          <a:prstGeom prst="rect">
            <a:avLst/>
          </a:prstGeom>
        </p:spPr>
      </p:pic>
      <p:sp>
        <p:nvSpPr>
          <p:cNvPr id="10" name="Text 5"/>
          <p:cNvSpPr/>
          <p:nvPr/>
        </p:nvSpPr>
        <p:spPr>
          <a:xfrm>
            <a:off x="2724626" y="3415070"/>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Live Bidding</a:t>
            </a:r>
            <a:endParaRPr lang="en-US" sz="1576" dirty="0"/>
          </a:p>
        </p:txBody>
      </p:sp>
      <p:sp>
        <p:nvSpPr>
          <p:cNvPr id="11" name="Text 6"/>
          <p:cNvSpPr/>
          <p:nvPr/>
        </p:nvSpPr>
        <p:spPr>
          <a:xfrm>
            <a:off x="2724626" y="3761184"/>
            <a:ext cx="6563797" cy="1281113"/>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Once an NFT auction is live, buyers can participate in the bidding process, competing to become the new owner of the digital asset. Our marketplace provides a real-time, secure, and user-friendly bidding interface that displays the current highest bid, the time remaining, and any incremental bid requirements. This dynamic bidding system fosters excitement and engagement among collectors, driving up the value of the NFTs.</a:t>
            </a:r>
            <a:endParaRPr lang="en-US" sz="1261" dirty="0"/>
          </a:p>
        </p:txBody>
      </p:sp>
      <p:pic>
        <p:nvPicPr>
          <p:cNvPr id="12" name="Image 3" descr="preencoded.png">    </p:cNvPr>
          <p:cNvPicPr>
            <a:picLocks noChangeAspect="1"/>
          </p:cNvPicPr>
          <p:nvPr/>
        </p:nvPicPr>
        <p:blipFill>
          <a:blip r:embed="rId4"/>
          <a:stretch>
            <a:fillRect/>
          </a:stretch>
        </p:blipFill>
        <p:spPr>
          <a:xfrm>
            <a:off x="1684258" y="5202317"/>
            <a:ext cx="800338" cy="2203490"/>
          </a:xfrm>
          <a:prstGeom prst="rect">
            <a:avLst/>
          </a:prstGeom>
        </p:spPr>
      </p:pic>
      <p:sp>
        <p:nvSpPr>
          <p:cNvPr id="13" name="Text 7"/>
          <p:cNvSpPr/>
          <p:nvPr/>
        </p:nvSpPr>
        <p:spPr>
          <a:xfrm>
            <a:off x="2724626" y="5362337"/>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End Auction</a:t>
            </a:r>
            <a:endParaRPr lang="en-US" sz="1576" dirty="0"/>
          </a:p>
        </p:txBody>
      </p:sp>
      <p:sp>
        <p:nvSpPr>
          <p:cNvPr id="14" name="Text 8"/>
          <p:cNvSpPr/>
          <p:nvPr/>
        </p:nvSpPr>
        <p:spPr>
          <a:xfrm>
            <a:off x="2724626" y="5708452"/>
            <a:ext cx="6563797" cy="1537335"/>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When the auction duration expires, the highest bidder is automatically declared the winner, and the ownership of the NFT is seamlessly transferred to their wallet. The End Auction feature ensures a smooth and verifiable conclusion to the bidding process, with all transaction details recorded on the blockchain for added transparency and security. This enables creators and owners to confidently list their NFTs for auction, knowing that the process is fair and the outcome is protected.</a:t>
            </a:r>
            <a:endParaRPr lang="en-US" sz="12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3406140" y="453985"/>
            <a:ext cx="7818120" cy="1028700"/>
          </a:xfrm>
          <a:prstGeom prst="rect">
            <a:avLst/>
          </a:prstGeom>
          <a:noFill/>
          <a:ln/>
        </p:spPr>
        <p:txBody>
          <a:bodyPr wrap="square" rtlCol="0" anchor="t"/>
          <a:lstStyle/>
          <a:p>
            <a:pPr indent="0" marL="0">
              <a:lnSpc>
                <a:spcPts val="4050"/>
              </a:lnSpc>
              <a:buNone/>
            </a:pPr>
            <a:r>
              <a:rPr lang="en-US" sz="3240" spc="-97" kern="0" dirty="0">
                <a:solidFill>
                  <a:srgbClr val="2C3F42"/>
                </a:solidFill>
                <a:latin typeface="Bitter" pitchFamily="34" charset="0"/>
                <a:ea typeface="Bitter" pitchFamily="34" charset="-122"/>
                <a:cs typeface="Bitter" pitchFamily="34" charset="-120"/>
              </a:rPr>
              <a:t>Comparing Our NFT Marketplace to Industry Leaders (Page 1)</a:t>
            </a:r>
            <a:endParaRPr lang="en-US" sz="3240" dirty="0"/>
          </a:p>
        </p:txBody>
      </p:sp>
      <p:pic>
        <p:nvPicPr>
          <p:cNvPr id="5" name="Image 0" descr="preencoded.png">    </p:cNvPr>
          <p:cNvPicPr>
            <a:picLocks noChangeAspect="1"/>
          </p:cNvPicPr>
          <p:nvPr/>
        </p:nvPicPr>
        <p:blipFill>
          <a:blip r:embed="rId1"/>
          <a:stretch>
            <a:fillRect/>
          </a:stretch>
        </p:blipFill>
        <p:spPr>
          <a:xfrm>
            <a:off x="3406140" y="1914644"/>
            <a:ext cx="3708321" cy="2087761"/>
          </a:xfrm>
          <a:prstGeom prst="rect">
            <a:avLst/>
          </a:prstGeom>
        </p:spPr>
      </p:pic>
      <p:sp>
        <p:nvSpPr>
          <p:cNvPr id="6" name="Text 3"/>
          <p:cNvSpPr/>
          <p:nvPr/>
        </p:nvSpPr>
        <p:spPr>
          <a:xfrm>
            <a:off x="3406140" y="4187547"/>
            <a:ext cx="2057400" cy="257175"/>
          </a:xfrm>
          <a:prstGeom prst="rect">
            <a:avLst/>
          </a:prstGeom>
          <a:noFill/>
          <a:ln/>
        </p:spPr>
        <p:txBody>
          <a:bodyPr wrap="none" rtlCol="0" anchor="t"/>
          <a:lstStyle/>
          <a:p>
            <a:pPr indent="0" marL="0">
              <a:lnSpc>
                <a:spcPts val="2025"/>
              </a:lnSpc>
              <a:buNone/>
            </a:pPr>
            <a:r>
              <a:rPr lang="en-US" sz="1620" spc="-49" kern="0" dirty="0">
                <a:solidFill>
                  <a:srgbClr val="2C3F42"/>
                </a:solidFill>
                <a:latin typeface="Bitter" pitchFamily="34" charset="0"/>
                <a:ea typeface="Bitter" pitchFamily="34" charset="-122"/>
                <a:cs typeface="Bitter" pitchFamily="34" charset="-120"/>
              </a:rPr>
              <a:t>OpenSea</a:t>
            </a:r>
            <a:endParaRPr lang="en-US" sz="1620" dirty="0"/>
          </a:p>
        </p:txBody>
      </p:sp>
      <p:sp>
        <p:nvSpPr>
          <p:cNvPr id="7" name="Text 4"/>
          <p:cNvSpPr/>
          <p:nvPr/>
        </p:nvSpPr>
        <p:spPr>
          <a:xfrm>
            <a:off x="3406140" y="4609267"/>
            <a:ext cx="3708321" cy="2632472"/>
          </a:xfrm>
          <a:prstGeom prst="rect">
            <a:avLst/>
          </a:prstGeom>
          <a:noFill/>
          <a:ln/>
        </p:spPr>
        <p:txBody>
          <a:bodyPr wrap="square" rtlCol="0" anchor="t"/>
          <a:lstStyle/>
          <a:p>
            <a:pPr indent="0" marL="0">
              <a:lnSpc>
                <a:spcPts val="2074"/>
              </a:lnSpc>
              <a:buNone/>
            </a:pPr>
            <a:r>
              <a:rPr lang="en-US" sz="1296" spc="-26" kern="0" dirty="0">
                <a:solidFill>
                  <a:srgbClr val="2B2E3C"/>
                </a:solidFill>
                <a:latin typeface="Open Sans" pitchFamily="34" charset="0"/>
                <a:ea typeface="Open Sans" pitchFamily="34" charset="-122"/>
                <a:cs typeface="Open Sans" pitchFamily="34" charset="-120"/>
              </a:rPr>
              <a:t>As the largest and most established NFT marketplace, OpenSea has set the industry standard for features and functionality. Our platform aims to match their robust listing and trading capabilities, providing users with a familiar and intuitive experience. However, we differentiate ourselves by offering a more personalized recommendation system, catering to individual user interests across a diverse range of NFT categories.</a:t>
            </a:r>
            <a:endParaRPr lang="en-US" sz="1296" dirty="0"/>
          </a:p>
        </p:txBody>
      </p:sp>
      <p:pic>
        <p:nvPicPr>
          <p:cNvPr id="8" name="Image 1" descr="preencoded.png">    </p:cNvPr>
          <p:cNvPicPr>
            <a:picLocks noChangeAspect="1"/>
          </p:cNvPicPr>
          <p:nvPr/>
        </p:nvPicPr>
        <p:blipFill>
          <a:blip r:embed="rId2"/>
          <a:stretch>
            <a:fillRect/>
          </a:stretch>
        </p:blipFill>
        <p:spPr>
          <a:xfrm>
            <a:off x="7523559" y="1914644"/>
            <a:ext cx="3708321" cy="2473404"/>
          </a:xfrm>
          <a:prstGeom prst="rect">
            <a:avLst/>
          </a:prstGeom>
        </p:spPr>
      </p:pic>
      <p:sp>
        <p:nvSpPr>
          <p:cNvPr id="9" name="Text 5"/>
          <p:cNvSpPr/>
          <p:nvPr/>
        </p:nvSpPr>
        <p:spPr>
          <a:xfrm>
            <a:off x="7523559" y="4573191"/>
            <a:ext cx="2057400" cy="257175"/>
          </a:xfrm>
          <a:prstGeom prst="rect">
            <a:avLst/>
          </a:prstGeom>
          <a:noFill/>
          <a:ln/>
        </p:spPr>
        <p:txBody>
          <a:bodyPr wrap="none" rtlCol="0" anchor="t"/>
          <a:lstStyle/>
          <a:p>
            <a:pPr indent="0" marL="0">
              <a:lnSpc>
                <a:spcPts val="2025"/>
              </a:lnSpc>
              <a:buNone/>
            </a:pPr>
            <a:r>
              <a:rPr lang="en-US" sz="1620" spc="-49" kern="0" dirty="0">
                <a:solidFill>
                  <a:srgbClr val="2C3F42"/>
                </a:solidFill>
                <a:latin typeface="Bitter" pitchFamily="34" charset="0"/>
                <a:ea typeface="Bitter" pitchFamily="34" charset="-122"/>
                <a:cs typeface="Bitter" pitchFamily="34" charset="-120"/>
              </a:rPr>
              <a:t>Sandbox</a:t>
            </a:r>
            <a:endParaRPr lang="en-US" sz="1620" dirty="0"/>
          </a:p>
        </p:txBody>
      </p:sp>
      <p:sp>
        <p:nvSpPr>
          <p:cNvPr id="10" name="Text 6"/>
          <p:cNvSpPr/>
          <p:nvPr/>
        </p:nvSpPr>
        <p:spPr>
          <a:xfrm>
            <a:off x="7523559" y="4994910"/>
            <a:ext cx="3708321" cy="2632472"/>
          </a:xfrm>
          <a:prstGeom prst="rect">
            <a:avLst/>
          </a:prstGeom>
          <a:noFill/>
          <a:ln/>
        </p:spPr>
        <p:txBody>
          <a:bodyPr wrap="square" rtlCol="0" anchor="t"/>
          <a:lstStyle/>
          <a:p>
            <a:pPr indent="0" marL="0">
              <a:lnSpc>
                <a:spcPts val="2074"/>
              </a:lnSpc>
              <a:buNone/>
            </a:pPr>
            <a:r>
              <a:rPr lang="en-US" sz="1296" spc="-26" kern="0" dirty="0">
                <a:solidFill>
                  <a:srgbClr val="2B2E3C"/>
                </a:solidFill>
                <a:latin typeface="Open Sans" pitchFamily="34" charset="0"/>
                <a:ea typeface="Open Sans" pitchFamily="34" charset="-122"/>
                <a:cs typeface="Open Sans" pitchFamily="34" charset="-120"/>
              </a:rPr>
              <a:t>The Sandbox metaverse has pioneered the integration of gaming and NFTs, allowing users to create, buy, and sell unique virtual assets. While we don't directly compete with the Sandbox's immersive 3D world, our marketplace provides a complementary platform for discovering and acquiring gaming-themed NFTs. By showcasing a curated selection of high-quality gaming art and collectibles, we cater to the growing demand for digital ownership within the gaming community.</a:t>
            </a:r>
            <a:endParaRPr lang="en-US" sz="129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31079"/>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3621167" y="602575"/>
            <a:ext cx="3504367" cy="3987879"/>
          </a:xfrm>
          <a:prstGeom prst="rect">
            <a:avLst/>
          </a:prstGeom>
        </p:spPr>
      </p:pic>
      <p:sp>
        <p:nvSpPr>
          <p:cNvPr id="5" name="Text 2"/>
          <p:cNvSpPr/>
          <p:nvPr/>
        </p:nvSpPr>
        <p:spPr>
          <a:xfrm>
            <a:off x="3621167" y="4765358"/>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Unique Offerings</a:t>
            </a:r>
            <a:endParaRPr lang="en-US" sz="1531" dirty="0"/>
          </a:p>
        </p:txBody>
      </p:sp>
      <p:sp>
        <p:nvSpPr>
          <p:cNvPr id="6" name="Text 3"/>
          <p:cNvSpPr/>
          <p:nvPr/>
        </p:nvSpPr>
        <p:spPr>
          <a:xfrm>
            <a:off x="3621167" y="5163860"/>
            <a:ext cx="3504367" cy="99488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Lorem ipsum dolor sit amet, consectetur adipiscing elit. Sed consequat, odio et sollicitudin consectetur, turpis nibh iaculis lorem, id facilisis massa lectus sit amet metus.</a:t>
            </a:r>
            <a:endParaRPr lang="en-US" sz="1225" dirty="0"/>
          </a:p>
        </p:txBody>
      </p:sp>
      <p:pic>
        <p:nvPicPr>
          <p:cNvPr id="7" name="Image 1" descr="preencoded.png">    </p:cNvPr>
          <p:cNvPicPr>
            <a:picLocks noChangeAspect="1"/>
          </p:cNvPicPr>
          <p:nvPr/>
        </p:nvPicPr>
        <p:blipFill>
          <a:blip r:embed="rId2"/>
          <a:stretch>
            <a:fillRect/>
          </a:stretch>
        </p:blipFill>
        <p:spPr>
          <a:xfrm>
            <a:off x="7512487" y="602575"/>
            <a:ext cx="3504367" cy="2628186"/>
          </a:xfrm>
          <a:prstGeom prst="rect">
            <a:avLst/>
          </a:prstGeom>
        </p:spPr>
      </p:pic>
      <p:sp>
        <p:nvSpPr>
          <p:cNvPr id="8" name="Text 4"/>
          <p:cNvSpPr/>
          <p:nvPr/>
        </p:nvSpPr>
        <p:spPr>
          <a:xfrm>
            <a:off x="7512487" y="3405664"/>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Auction System</a:t>
            </a:r>
            <a:endParaRPr lang="en-US" sz="1531" dirty="0"/>
          </a:p>
        </p:txBody>
      </p:sp>
      <p:sp>
        <p:nvSpPr>
          <p:cNvPr id="9" name="Text 5"/>
          <p:cNvSpPr/>
          <p:nvPr/>
        </p:nvSpPr>
        <p:spPr>
          <a:xfrm>
            <a:off x="7512487" y="3804166"/>
            <a:ext cx="3504367" cy="99488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Lorem ipsum dolor sit amet, consectetur adipiscing elit. Sed consequat, odio et sollicitudin consectetur, turpis nibh iaculis lorem, id facilisis massa lectus sit amet metus.</a:t>
            </a:r>
            <a:endParaRPr lang="en-US" sz="1225" dirty="0"/>
          </a:p>
        </p:txBody>
      </p:sp>
      <p:sp>
        <p:nvSpPr>
          <p:cNvPr id="10" name="Text 6"/>
          <p:cNvSpPr/>
          <p:nvPr/>
        </p:nvSpPr>
        <p:spPr>
          <a:xfrm>
            <a:off x="7512487" y="4938951"/>
            <a:ext cx="3504367" cy="149232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But what sets us apart is our cutting-edge auction system. We provide a seamless platform for buyers and sellers to engage in secure and transparent NFT auctions. Our system ensures fair bidding, efficient transactions, and a smooth experience for all participants.</a:t>
            </a:r>
            <a:endParaRPr lang="en-US" sz="1225" dirty="0"/>
          </a:p>
        </p:txBody>
      </p:sp>
      <p:sp>
        <p:nvSpPr>
          <p:cNvPr id="11" name="Text 7"/>
          <p:cNvSpPr/>
          <p:nvPr/>
        </p:nvSpPr>
        <p:spPr>
          <a:xfrm>
            <a:off x="7512487" y="6571178"/>
            <a:ext cx="3504367" cy="149232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With our auction system, you can discover rare and valuable NFTs, place bids, and track the progress of auctions in real-time. Whether you're a collector, artist, or investor, our auction system offers a dynamic and engaging marketplace for NFT trading.</a:t>
            </a:r>
            <a:endParaRPr lang="en-US" sz="1225"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2163425"/>
          </a:xfrm>
          <a:prstGeom prst="rect">
            <a:avLst/>
          </a:prstGeom>
          <a:solidFill>
            <a:srgbClr val="FFF8F0"/>
          </a:solidFill>
          <a:ln/>
        </p:spPr>
      </p:sp>
      <p:sp>
        <p:nvSpPr>
          <p:cNvPr id="4" name="Text 2"/>
          <p:cNvSpPr/>
          <p:nvPr/>
        </p:nvSpPr>
        <p:spPr>
          <a:xfrm>
            <a:off x="3621167" y="427673"/>
            <a:ext cx="611481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Network and Blockchain Challenges</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Cost</a:t>
            </a:r>
            <a:endParaRPr lang="en-US" sz="1531" dirty="0"/>
          </a:p>
        </p:txBody>
      </p:sp>
      <p:sp>
        <p:nvSpPr>
          <p:cNvPr id="8" name="Text 6"/>
          <p:cNvSpPr/>
          <p:nvPr/>
        </p:nvSpPr>
        <p:spPr>
          <a:xfrm>
            <a:off x="4126587" y="1895237"/>
            <a:ext cx="2998946" cy="2238494"/>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The cost of transactions on the blockchain was a significant challenge. High transaction fees and gas prices made it expensive to perform operations. This was particularly problematic for users with lower budgets or for transactions with smaller values. In some cases, it was simply not feasible to perform certain operations due to the high costs involved.</a:t>
            </a:r>
            <a:endParaRPr lang="en-US" sz="1225" dirty="0"/>
          </a:p>
        </p:txBody>
      </p:sp>
      <p:sp>
        <p:nvSpPr>
          <p:cNvPr id="9" name="Shape 7"/>
          <p:cNvSpPr/>
          <p:nvPr/>
        </p:nvSpPr>
        <p:spPr>
          <a:xfrm>
            <a:off x="3621167" y="4410670"/>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439722"/>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464129"/>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Transaction Time</a:t>
            </a:r>
            <a:endParaRPr lang="en-US" sz="1531" dirty="0"/>
          </a:p>
        </p:txBody>
      </p:sp>
      <p:sp>
        <p:nvSpPr>
          <p:cNvPr id="12" name="Text 10"/>
          <p:cNvSpPr/>
          <p:nvPr/>
        </p:nvSpPr>
        <p:spPr>
          <a:xfrm>
            <a:off x="4126587" y="4862632"/>
            <a:ext cx="2998946" cy="298465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Another challenge was the time it took for transactions to be confirmed. The decentralized nature of blockchain networks often resulted in slower transaction speeds compared to traditional centralized systems. This could be a significant issue for time-sensitive transactions or for users who needed to perform operations quickly. The confirmation time can also vary depending on the network traffic, leading to unpredictable delays.</a:t>
            </a:r>
            <a:endParaRPr lang="en-US" sz="1225" dirty="0"/>
          </a:p>
        </p:txBody>
      </p:sp>
      <p:sp>
        <p:nvSpPr>
          <p:cNvPr id="13" name="Shape 11"/>
          <p:cNvSpPr/>
          <p:nvPr/>
        </p:nvSpPr>
        <p:spPr>
          <a:xfrm>
            <a:off x="3621167" y="8124230"/>
            <a:ext cx="349925" cy="349925"/>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3732848" y="8153281"/>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15" name="Text 13"/>
          <p:cNvSpPr/>
          <p:nvPr/>
        </p:nvSpPr>
        <p:spPr>
          <a:xfrm>
            <a:off x="4126587" y="8177689"/>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Complexity</a:t>
            </a:r>
            <a:endParaRPr lang="en-US" sz="1531" dirty="0"/>
          </a:p>
        </p:txBody>
      </p:sp>
      <p:sp>
        <p:nvSpPr>
          <p:cNvPr id="16" name="Text 14"/>
          <p:cNvSpPr/>
          <p:nvPr/>
        </p:nvSpPr>
        <p:spPr>
          <a:xfrm>
            <a:off x="4126587" y="8576191"/>
            <a:ext cx="2998946" cy="298465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Working with blockchain technology introduced complexity into our project. We had to understand and navigate concepts such as smart contracts, decentralized consensus, and cryptographic protocols. This required significant research and time investment, and even then, there were often unexpected challenges that arose. In addition, the technology is still rapidly evolving, which meant that there were often new updates and changes to consider.</a:t>
            </a:r>
            <a:endParaRPr lang="en-US" sz="1225" dirty="0"/>
          </a:p>
        </p:txBody>
      </p:sp>
      <p:pic>
        <p:nvPicPr>
          <p:cNvPr id="17" name="Image 0" descr="preencoded.png">    </p:cNvPr>
          <p:cNvPicPr>
            <a:picLocks noChangeAspect="1"/>
          </p:cNvPicPr>
          <p:nvPr/>
        </p:nvPicPr>
        <p:blipFill>
          <a:blip r:embed="rId1"/>
          <a:stretch>
            <a:fillRect/>
          </a:stretch>
        </p:blipFill>
        <p:spPr>
          <a:xfrm>
            <a:off x="8265438" y="1296829"/>
            <a:ext cx="1866424" cy="1866424"/>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49866"/>
          </a:xfrm>
          <a:prstGeom prst="rect">
            <a:avLst/>
          </a:prstGeom>
          <a:solidFill>
            <a:srgbClr val="FFF8F0"/>
          </a:solidFill>
          <a:ln/>
        </p:spPr>
      </p:sp>
      <p:sp>
        <p:nvSpPr>
          <p:cNvPr id="4" name="Text 2"/>
          <p:cNvSpPr/>
          <p:nvPr/>
        </p:nvSpPr>
        <p:spPr>
          <a:xfrm>
            <a:off x="3621167" y="427673"/>
            <a:ext cx="611481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Network and Blockchain Challenges</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Large File Uploading</a:t>
            </a:r>
            <a:endParaRPr lang="en-US" sz="1531" dirty="0"/>
          </a:p>
        </p:txBody>
      </p:sp>
      <p:sp>
        <p:nvSpPr>
          <p:cNvPr id="8" name="Text 6"/>
          <p:cNvSpPr/>
          <p:nvPr/>
        </p:nvSpPr>
        <p:spPr>
          <a:xfrm>
            <a:off x="4126587" y="1895237"/>
            <a:ext cx="2998946" cy="2735937"/>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Dealing with large file uploads was a challenge in our project. Blockchain networks often have limitations on the size of data that can be stored in a single transaction. This posed challenges when working with large files, such as multimedia content or large documents. We had to develop strategies to efficiently handle the uploading and storage of these files while ensuring data integrity and seamless access for users.</a:t>
            </a:r>
            <a:endParaRPr lang="en-US" sz="1225" dirty="0"/>
          </a:p>
        </p:txBody>
      </p:sp>
      <p:sp>
        <p:nvSpPr>
          <p:cNvPr id="9" name="Shape 7"/>
          <p:cNvSpPr/>
          <p:nvPr/>
        </p:nvSpPr>
        <p:spPr>
          <a:xfrm>
            <a:off x="3621167" y="4908113"/>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937165"/>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961573"/>
            <a:ext cx="2120146"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Cross Platform Exchange</a:t>
            </a:r>
            <a:endParaRPr lang="en-US" sz="1531" dirty="0"/>
          </a:p>
        </p:txBody>
      </p:sp>
      <p:sp>
        <p:nvSpPr>
          <p:cNvPr id="12" name="Text 10"/>
          <p:cNvSpPr/>
          <p:nvPr/>
        </p:nvSpPr>
        <p:spPr>
          <a:xfrm>
            <a:off x="4126587" y="5360075"/>
            <a:ext cx="2998946" cy="248721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Facilitating cross-platform exchange was another challenge we encountered. Blockchain networks can have different protocols and standards, making it complex to exchange assets across different platforms. We had to develop solutions to enable smooth asset exchange between platforms, ensuring compatibility and interoperability for seamless transactions.</a:t>
            </a:r>
            <a:endParaRPr lang="en-US" sz="1225" dirty="0"/>
          </a:p>
        </p:txBody>
      </p:sp>
      <p:pic>
        <p:nvPicPr>
          <p:cNvPr id="13" name="Image 0" descr="preencoded.png">    </p:cNvPr>
          <p:cNvPicPr>
            <a:picLocks noChangeAspect="1"/>
          </p:cNvPicPr>
          <p:nvPr/>
        </p:nvPicPr>
        <p:blipFill>
          <a:blip r:embed="rId1"/>
          <a:stretch>
            <a:fillRect/>
          </a:stretch>
        </p:blipFill>
        <p:spPr>
          <a:xfrm>
            <a:off x="8265438" y="1296829"/>
            <a:ext cx="1866424" cy="1866424"/>
          </a:xfrm>
          <a:prstGeom prst="rect">
            <a:avLst/>
          </a:prstGeom>
        </p:spPr>
      </p:pic>
      <p:pic>
        <p:nvPicPr>
          <p:cNvPr id="14" name="Image 1" descr="preencoded.png">    </p:cNvPr>
          <p:cNvPicPr>
            <a:picLocks noChangeAspect="1"/>
          </p:cNvPicPr>
          <p:nvPr/>
        </p:nvPicPr>
        <p:blipFill>
          <a:blip r:embed="rId2"/>
          <a:stretch>
            <a:fillRect/>
          </a:stretch>
        </p:blipFill>
        <p:spPr>
          <a:xfrm>
            <a:off x="8265438" y="3463052"/>
            <a:ext cx="1866424" cy="1866424"/>
          </a:xfrm>
          <a:prstGeom prst="rect">
            <a:avLst/>
          </a:prstGeom>
        </p:spPr>
      </p:pic>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458"/>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8232458"/>
          </a:xfrm>
          <a:prstGeom prst="rect">
            <a:avLst/>
          </a:prstGeom>
        </p:spPr>
      </p:pic>
      <p:sp>
        <p:nvSpPr>
          <p:cNvPr id="5" name="Shape 2"/>
          <p:cNvSpPr/>
          <p:nvPr/>
        </p:nvSpPr>
        <p:spPr>
          <a:xfrm>
            <a:off x="0" y="0"/>
            <a:ext cx="14630400" cy="8232458"/>
          </a:xfrm>
          <a:prstGeom prst="rect">
            <a:avLst/>
          </a:prstGeom>
          <a:solidFill>
            <a:srgbClr val="FFF8F0">
              <a:alpha val="85000"/>
            </a:srgbClr>
          </a:solidFill>
          <a:ln/>
        </p:spPr>
      </p:sp>
      <p:sp>
        <p:nvSpPr>
          <p:cNvPr id="6" name="Text 3"/>
          <p:cNvSpPr/>
          <p:nvPr/>
        </p:nvSpPr>
        <p:spPr>
          <a:xfrm>
            <a:off x="3152061" y="481965"/>
            <a:ext cx="7227689" cy="547807"/>
          </a:xfrm>
          <a:prstGeom prst="rect">
            <a:avLst/>
          </a:prstGeom>
          <a:noFill/>
          <a:ln/>
        </p:spPr>
        <p:txBody>
          <a:bodyPr wrap="none" rtlCol="0" anchor="t"/>
          <a:lstStyle/>
          <a:p>
            <a:pPr indent="0" marL="0">
              <a:lnSpc>
                <a:spcPts val="4313"/>
              </a:lnSpc>
              <a:buNone/>
            </a:pPr>
            <a:r>
              <a:rPr lang="en-US" sz="3451" spc="-104" kern="0" dirty="0">
                <a:solidFill>
                  <a:srgbClr val="2C3F42"/>
                </a:solidFill>
                <a:latin typeface="Bitter" pitchFamily="34" charset="0"/>
                <a:ea typeface="Bitter" pitchFamily="34" charset="-122"/>
                <a:cs typeface="Bitter" pitchFamily="34" charset="-120"/>
              </a:rPr>
              <a:t>Social Impact of Our NFT Marketplace</a:t>
            </a:r>
            <a:endParaRPr lang="en-US" sz="3451" dirty="0"/>
          </a:p>
        </p:txBody>
      </p:sp>
      <p:sp>
        <p:nvSpPr>
          <p:cNvPr id="7" name="Shape 4"/>
          <p:cNvSpPr/>
          <p:nvPr/>
        </p:nvSpPr>
        <p:spPr>
          <a:xfrm>
            <a:off x="3152061" y="1473398"/>
            <a:ext cx="306705" cy="306705"/>
          </a:xfrm>
          <a:prstGeom prst="roundRect">
            <a:avLst>
              <a:gd name="adj" fmla="val 25719"/>
            </a:avLst>
          </a:prstGeom>
          <a:solidFill>
            <a:srgbClr val="FCE2CF"/>
          </a:solidFill>
          <a:ln w="7620">
            <a:solidFill>
              <a:srgbClr val="E2C8B5"/>
            </a:solidFill>
            <a:prstDash val="solid"/>
          </a:ln>
        </p:spPr>
      </p:sp>
      <p:sp>
        <p:nvSpPr>
          <p:cNvPr id="8" name="Text 5"/>
          <p:cNvSpPr/>
          <p:nvPr/>
        </p:nvSpPr>
        <p:spPr>
          <a:xfrm>
            <a:off x="3634026" y="1489829"/>
            <a:ext cx="2176582" cy="547688"/>
          </a:xfrm>
          <a:prstGeom prst="rect">
            <a:avLst/>
          </a:prstGeom>
          <a:noFill/>
          <a:ln/>
        </p:spPr>
        <p:txBody>
          <a:bodyPr wrap="squar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Empowering Digital Creators</a:t>
            </a:r>
            <a:endParaRPr lang="en-US" sz="1725" dirty="0"/>
          </a:p>
        </p:txBody>
      </p:sp>
      <p:sp>
        <p:nvSpPr>
          <p:cNvPr id="9" name="Text 6"/>
          <p:cNvSpPr/>
          <p:nvPr/>
        </p:nvSpPr>
        <p:spPr>
          <a:xfrm>
            <a:off x="3634026" y="2142649"/>
            <a:ext cx="2176582" cy="5327452"/>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Our NFT marketplace empowers digital artists, musicians, and creators to monetize their work and build sustainable careers. By providing a secure and transparent platform for minting, selling, and trading unique digital assets, we enable creatives to directly connect with their audience and earn fair compensation for their intellectual property. This democratization of the art and entertainment industries is a powerful social impact of our platform.</a:t>
            </a:r>
            <a:endParaRPr lang="en-US" sz="1380" dirty="0"/>
          </a:p>
        </p:txBody>
      </p:sp>
      <p:sp>
        <p:nvSpPr>
          <p:cNvPr id="10" name="Shape 7"/>
          <p:cNvSpPr/>
          <p:nvPr/>
        </p:nvSpPr>
        <p:spPr>
          <a:xfrm>
            <a:off x="5985867" y="1473398"/>
            <a:ext cx="306705" cy="306705"/>
          </a:xfrm>
          <a:prstGeom prst="roundRect">
            <a:avLst>
              <a:gd name="adj" fmla="val 25719"/>
            </a:avLst>
          </a:prstGeom>
          <a:solidFill>
            <a:srgbClr val="FCE2CF"/>
          </a:solidFill>
          <a:ln w="7620">
            <a:solidFill>
              <a:srgbClr val="E2C8B5"/>
            </a:solidFill>
            <a:prstDash val="solid"/>
          </a:ln>
        </p:spPr>
      </p:sp>
      <p:sp>
        <p:nvSpPr>
          <p:cNvPr id="11" name="Text 8"/>
          <p:cNvSpPr/>
          <p:nvPr/>
        </p:nvSpPr>
        <p:spPr>
          <a:xfrm>
            <a:off x="6467832" y="1489829"/>
            <a:ext cx="2176582" cy="547688"/>
          </a:xfrm>
          <a:prstGeom prst="rect">
            <a:avLst/>
          </a:prstGeom>
          <a:noFill/>
          <a:ln/>
        </p:spPr>
        <p:txBody>
          <a:bodyPr wrap="squar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Fostering Digital Ownership</a:t>
            </a:r>
            <a:endParaRPr lang="en-US" sz="1725" dirty="0"/>
          </a:p>
        </p:txBody>
      </p:sp>
      <p:sp>
        <p:nvSpPr>
          <p:cNvPr id="12" name="Text 9"/>
          <p:cNvSpPr/>
          <p:nvPr/>
        </p:nvSpPr>
        <p:spPr>
          <a:xfrm>
            <a:off x="6467832" y="2142649"/>
            <a:ext cx="2176582" cy="5607844"/>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In the digital age, where content and assets can be easily replicated and shared, our NFT marketplace instills a sense of true ownership and scarcity. By representing digital items as unique, verifiable tokens on the blockchain, we allow users to collect, trade, and display their digital possessions with pride. This shift towards digital ownership has the potential to reshape how we engage with and value digital content, leading to a more equitable and vibrant digital economy.</a:t>
            </a:r>
            <a:endParaRPr lang="en-US" sz="1380" dirty="0"/>
          </a:p>
        </p:txBody>
      </p:sp>
      <p:sp>
        <p:nvSpPr>
          <p:cNvPr id="13" name="Shape 10"/>
          <p:cNvSpPr/>
          <p:nvPr/>
        </p:nvSpPr>
        <p:spPr>
          <a:xfrm>
            <a:off x="8819674" y="1473398"/>
            <a:ext cx="306705" cy="306705"/>
          </a:xfrm>
          <a:prstGeom prst="roundRect">
            <a:avLst>
              <a:gd name="adj" fmla="val 25719"/>
            </a:avLst>
          </a:prstGeom>
          <a:solidFill>
            <a:srgbClr val="FCE2CF"/>
          </a:solidFill>
          <a:ln w="7620">
            <a:solidFill>
              <a:srgbClr val="E2C8B5"/>
            </a:solidFill>
            <a:prstDash val="solid"/>
          </a:ln>
        </p:spPr>
      </p:sp>
      <p:sp>
        <p:nvSpPr>
          <p:cNvPr id="14" name="Text 11"/>
          <p:cNvSpPr/>
          <p:nvPr/>
        </p:nvSpPr>
        <p:spPr>
          <a:xfrm>
            <a:off x="9301639" y="1489829"/>
            <a:ext cx="2176582" cy="273844"/>
          </a:xfrm>
          <a:prstGeom prst="rect">
            <a:avLst/>
          </a:prstGeom>
          <a:noFill/>
          <a:ln/>
        </p:spPr>
        <p:txBody>
          <a:bodyPr wrap="non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Promoting Inclusivity</a:t>
            </a:r>
            <a:endParaRPr lang="en-US" sz="1725" dirty="0"/>
          </a:p>
        </p:txBody>
      </p:sp>
      <p:sp>
        <p:nvSpPr>
          <p:cNvPr id="15" name="Text 12"/>
          <p:cNvSpPr/>
          <p:nvPr/>
        </p:nvSpPr>
        <p:spPr>
          <a:xfrm>
            <a:off x="9301639" y="1868805"/>
            <a:ext cx="2176582" cy="5327452"/>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The decentralized nature of our NFT marketplace transcends geographical boundaries and traditional gatekeepers, providing equal access and opportunities for creators and collectors from all backgrounds. This inclusivity fosters a diverse and inclusive digital art community, where underrepresented voices can flourish and be celebrated, ultimately enriching the cultural landscape and inspiring a new generation of digital creators and enthusiasts.</a:t>
            </a:r>
            <a:endParaRPr lang="en-US" sz="138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0173653"/>
          </a:xfrm>
          <a:prstGeom prst="rect">
            <a:avLst/>
          </a:prstGeom>
          <a:solidFill>
            <a:srgbClr val="FFF8F0"/>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Future Work</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2441853"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Gas Cost and Time Efficiency</a:t>
            </a:r>
            <a:endParaRPr lang="en-US" sz="1531" dirty="0"/>
          </a:p>
        </p:txBody>
      </p:sp>
      <p:sp>
        <p:nvSpPr>
          <p:cNvPr id="8" name="Text 6"/>
          <p:cNvSpPr/>
          <p:nvPr/>
        </p:nvSpPr>
        <p:spPr>
          <a:xfrm>
            <a:off x="4126587" y="1895237"/>
            <a:ext cx="2998946" cy="198977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One of our key focuses for future work is to optimize the gas cost and improve the time efficiency of transactions on our blockchain platform. By implementing smart contract optimizations and exploring layer 2 solutions, we aim to reduce transaction fees and enhance the overall user experience.</a:t>
            </a:r>
            <a:endParaRPr lang="en-US" sz="1225" dirty="0"/>
          </a:p>
        </p:txBody>
      </p:sp>
      <p:sp>
        <p:nvSpPr>
          <p:cNvPr id="9" name="Shape 7"/>
          <p:cNvSpPr/>
          <p:nvPr/>
        </p:nvSpPr>
        <p:spPr>
          <a:xfrm>
            <a:off x="3621167" y="4161949"/>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191000"/>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215408"/>
            <a:ext cx="2499955"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Cross-Platform Compatibility</a:t>
            </a:r>
            <a:endParaRPr lang="en-US" sz="1531" dirty="0"/>
          </a:p>
        </p:txBody>
      </p:sp>
      <p:sp>
        <p:nvSpPr>
          <p:cNvPr id="12" name="Text 10"/>
          <p:cNvSpPr/>
          <p:nvPr/>
        </p:nvSpPr>
        <p:spPr>
          <a:xfrm>
            <a:off x="4126587" y="4613910"/>
            <a:ext cx="2998946" cy="2238494"/>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We plan to further enhance the cross-platform compatibility of our project, ensuring that our blockchain applications work seamlessly across different operating systems and devices. This includes addressing software dependencies, hardware capabilities, and user interface design to deliver a consistent and user-friendly experience.</a:t>
            </a:r>
            <a:endParaRPr lang="en-US" sz="1225" dirty="0"/>
          </a:p>
        </p:txBody>
      </p:sp>
      <p:sp>
        <p:nvSpPr>
          <p:cNvPr id="13" name="Shape 11"/>
          <p:cNvSpPr/>
          <p:nvPr/>
        </p:nvSpPr>
        <p:spPr>
          <a:xfrm>
            <a:off x="3621167" y="7129343"/>
            <a:ext cx="349925" cy="349925"/>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3732848" y="7158395"/>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15" name="Text 13"/>
          <p:cNvSpPr/>
          <p:nvPr/>
        </p:nvSpPr>
        <p:spPr>
          <a:xfrm>
            <a:off x="4126587" y="7182803"/>
            <a:ext cx="2851071"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Wide Range of Use Cases for NFTs</a:t>
            </a:r>
            <a:endParaRPr lang="en-US" sz="1531" dirty="0"/>
          </a:p>
        </p:txBody>
      </p:sp>
      <p:sp>
        <p:nvSpPr>
          <p:cNvPr id="16" name="Text 14"/>
          <p:cNvSpPr/>
          <p:nvPr/>
        </p:nvSpPr>
        <p:spPr>
          <a:xfrm>
            <a:off x="4126587" y="7581305"/>
            <a:ext cx="2998946" cy="198977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We are actively exploring and expanding the range of use cases for non-fungible tokens (NFTs) on our marketplace. This includes collaborations with artists, musicians, game developers, and other creative industries to showcase the versatility and value of NFTs in various domains.</a:t>
            </a:r>
            <a:endParaRPr lang="en-US" sz="1225" dirty="0"/>
          </a:p>
        </p:txBody>
      </p:sp>
      <p:sp>
        <p:nvSpPr>
          <p:cNvPr id="17" name="Shape 15"/>
          <p:cNvSpPr/>
          <p:nvPr/>
        </p:nvSpPr>
        <p:spPr>
          <a:xfrm>
            <a:off x="7512487" y="1485067"/>
            <a:ext cx="272177" cy="272177"/>
          </a:xfrm>
          <a:prstGeom prst="roundRect">
            <a:avLst>
              <a:gd name="adj" fmla="val 25716"/>
            </a:avLst>
          </a:prstGeom>
          <a:solidFill>
            <a:srgbClr val="FCE2CF"/>
          </a:solidFill>
          <a:ln w="7620">
            <a:solidFill>
              <a:srgbClr val="E2C8B5"/>
            </a:solidFill>
            <a:prstDash val="solid"/>
          </a:ln>
        </p:spPr>
      </p:sp>
      <p:pic>
        <p:nvPicPr>
          <p:cNvPr id="18" name="Image 0" descr="preencoded.png">    </p:cNvPr>
          <p:cNvPicPr>
            <a:picLocks noChangeAspect="1"/>
          </p:cNvPicPr>
          <p:nvPr/>
        </p:nvPicPr>
        <p:blipFill>
          <a:blip r:embed="rId1"/>
          <a:stretch>
            <a:fillRect/>
          </a:stretch>
        </p:blipFill>
        <p:spPr>
          <a:xfrm>
            <a:off x="7940159" y="1496735"/>
            <a:ext cx="3076694" cy="1730573"/>
          </a:xfrm>
          <a:prstGeom prst="rect">
            <a:avLst/>
          </a:prstGeom>
        </p:spPr>
      </p:pic>
      <p:sp>
        <p:nvSpPr>
          <p:cNvPr id="19" name="Shape 16"/>
          <p:cNvSpPr/>
          <p:nvPr/>
        </p:nvSpPr>
        <p:spPr>
          <a:xfrm>
            <a:off x="7512487" y="3546038"/>
            <a:ext cx="272177" cy="272177"/>
          </a:xfrm>
          <a:prstGeom prst="roundRect">
            <a:avLst>
              <a:gd name="adj" fmla="val 25716"/>
            </a:avLst>
          </a:prstGeom>
          <a:solidFill>
            <a:srgbClr val="FCE2CF"/>
          </a:solidFill>
          <a:ln w="7620">
            <a:solidFill>
              <a:srgbClr val="E2C8B5"/>
            </a:solidFill>
            <a:prstDash val="solid"/>
          </a:ln>
        </p:spPr>
      </p:sp>
      <p:pic>
        <p:nvPicPr>
          <p:cNvPr id="20" name="Image 1" descr="preencoded.png">    </p:cNvPr>
          <p:cNvPicPr>
            <a:picLocks noChangeAspect="1"/>
          </p:cNvPicPr>
          <p:nvPr/>
        </p:nvPicPr>
        <p:blipFill>
          <a:blip r:embed="rId2"/>
          <a:stretch>
            <a:fillRect/>
          </a:stretch>
        </p:blipFill>
        <p:spPr>
          <a:xfrm>
            <a:off x="7940159" y="3557707"/>
            <a:ext cx="3076694" cy="2307431"/>
          </a:xfrm>
          <a:prstGeom prst="rect">
            <a:avLst/>
          </a:prstGeom>
        </p:spPr>
      </p:pic>
      <p:sp>
        <p:nvSpPr>
          <p:cNvPr id="21" name="Shape 17"/>
          <p:cNvSpPr/>
          <p:nvPr/>
        </p:nvSpPr>
        <p:spPr>
          <a:xfrm>
            <a:off x="7512487" y="6183868"/>
            <a:ext cx="272177" cy="272177"/>
          </a:xfrm>
          <a:prstGeom prst="roundRect">
            <a:avLst>
              <a:gd name="adj" fmla="val 25716"/>
            </a:avLst>
          </a:prstGeom>
          <a:solidFill>
            <a:srgbClr val="FCE2CF"/>
          </a:solidFill>
          <a:ln w="7620">
            <a:solidFill>
              <a:srgbClr val="E2C8B5"/>
            </a:solidFill>
            <a:prstDash val="solid"/>
          </a:ln>
        </p:spPr>
      </p:sp>
      <p:pic>
        <p:nvPicPr>
          <p:cNvPr id="22" name="Image 2" descr="preencoded.png">    </p:cNvPr>
          <p:cNvPicPr>
            <a:picLocks noChangeAspect="1"/>
          </p:cNvPicPr>
          <p:nvPr/>
        </p:nvPicPr>
        <p:blipFill>
          <a:blip r:embed="rId3"/>
          <a:stretch>
            <a:fillRect/>
          </a:stretch>
        </p:blipFill>
        <p:spPr>
          <a:xfrm>
            <a:off x="7940159" y="6195536"/>
            <a:ext cx="3076694" cy="3241238"/>
          </a:xfrm>
          <a:prstGeom prst="rect">
            <a:avLst/>
          </a:prstGeom>
        </p:spPr>
      </p:pic>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219"/>
          </a:xfrm>
          <a:prstGeom prst="rect">
            <a:avLst/>
          </a:prstGeom>
          <a:solidFill>
            <a:srgbClr val="FFF8F0"/>
          </a:solidFill>
          <a:ln/>
        </p:spPr>
      </p:sp>
      <p:sp>
        <p:nvSpPr>
          <p:cNvPr id="4" name="Shape 2"/>
          <p:cNvSpPr/>
          <p:nvPr/>
        </p:nvSpPr>
        <p:spPr>
          <a:xfrm>
            <a:off x="3252907" y="796290"/>
            <a:ext cx="384810" cy="384810"/>
          </a:xfrm>
          <a:prstGeom prst="roundRect">
            <a:avLst>
              <a:gd name="adj" fmla="val 20002"/>
            </a:avLst>
          </a:prstGeom>
          <a:solidFill>
            <a:srgbClr val="FCE2CF"/>
          </a:solidFill>
          <a:ln w="7620">
            <a:solidFill>
              <a:srgbClr val="E2C8B5"/>
            </a:solidFill>
            <a:prstDash val="solid"/>
          </a:ln>
        </p:spPr>
      </p:sp>
      <p:sp>
        <p:nvSpPr>
          <p:cNvPr id="5" name="Text 3"/>
          <p:cNvSpPr/>
          <p:nvPr/>
        </p:nvSpPr>
        <p:spPr>
          <a:xfrm>
            <a:off x="3395901" y="828318"/>
            <a:ext cx="98822" cy="320635"/>
          </a:xfrm>
          <a:prstGeom prst="rect">
            <a:avLst/>
          </a:prstGeom>
          <a:noFill/>
          <a:ln/>
        </p:spPr>
        <p:txBody>
          <a:bodyPr wrap="none" rtlCol="0" anchor="t"/>
          <a:lstStyle/>
          <a:p>
            <a:pPr algn="ctr" indent="0" marL="0">
              <a:lnSpc>
                <a:spcPts val="2525"/>
              </a:lnSpc>
              <a:buNone/>
            </a:pPr>
            <a:r>
              <a:rPr lang="en-US" sz="2020" spc="-61" kern="0" dirty="0">
                <a:solidFill>
                  <a:srgbClr val="2B2E3C"/>
                </a:solidFill>
                <a:latin typeface="Bitter" pitchFamily="34" charset="0"/>
                <a:ea typeface="Bitter" pitchFamily="34" charset="-122"/>
                <a:cs typeface="Bitter" pitchFamily="34" charset="-120"/>
              </a:rPr>
              <a:t>1</a:t>
            </a:r>
            <a:endParaRPr lang="en-US" sz="2020" dirty="0"/>
          </a:p>
        </p:txBody>
      </p:sp>
      <p:sp>
        <p:nvSpPr>
          <p:cNvPr id="6" name="Text 4"/>
          <p:cNvSpPr/>
          <p:nvPr/>
        </p:nvSpPr>
        <p:spPr>
          <a:xfrm>
            <a:off x="3808690" y="855107"/>
            <a:ext cx="2138005" cy="267295"/>
          </a:xfrm>
          <a:prstGeom prst="rect">
            <a:avLst/>
          </a:prstGeom>
          <a:noFill/>
          <a:ln/>
        </p:spPr>
        <p:txBody>
          <a:bodyPr wrap="none" rtlCol="0" anchor="t"/>
          <a:lstStyle/>
          <a:p>
            <a:pPr indent="0" marL="0">
              <a:lnSpc>
                <a:spcPts val="2104"/>
              </a:lnSpc>
              <a:buNone/>
            </a:pPr>
            <a:r>
              <a:rPr lang="en-US" sz="1684" spc="-51" kern="0" dirty="0">
                <a:solidFill>
                  <a:srgbClr val="2B2E3C"/>
                </a:solidFill>
                <a:latin typeface="Bitter" pitchFamily="34" charset="0"/>
                <a:ea typeface="Bitter" pitchFamily="34" charset="-122"/>
                <a:cs typeface="Bitter" pitchFamily="34" charset="-120"/>
              </a:rPr>
              <a:t>Scalability</a:t>
            </a:r>
            <a:endParaRPr lang="en-US" sz="1684" dirty="0"/>
          </a:p>
        </p:txBody>
      </p:sp>
      <p:sp>
        <p:nvSpPr>
          <p:cNvPr id="7" name="Text 5"/>
          <p:cNvSpPr/>
          <p:nvPr/>
        </p:nvSpPr>
        <p:spPr>
          <a:xfrm>
            <a:off x="3808690" y="1293376"/>
            <a:ext cx="3297912" cy="2737247"/>
          </a:xfrm>
          <a:prstGeom prst="rect">
            <a:avLst/>
          </a:prstGeom>
          <a:noFill/>
          <a:ln/>
        </p:spPr>
        <p:txBody>
          <a:bodyPr wrap="square" rtlCol="0" anchor="t"/>
          <a:lstStyle/>
          <a:p>
            <a:pPr indent="0" marL="0">
              <a:lnSpc>
                <a:spcPts val="2155"/>
              </a:lnSpc>
              <a:buNone/>
            </a:pPr>
            <a:r>
              <a:rPr lang="en-US" sz="1347" spc="-27" kern="0" dirty="0">
                <a:solidFill>
                  <a:srgbClr val="2B2E3C"/>
                </a:solidFill>
                <a:latin typeface="Open Sans" pitchFamily="34" charset="0"/>
                <a:ea typeface="Open Sans" pitchFamily="34" charset="-122"/>
                <a:cs typeface="Open Sans" pitchFamily="34" charset="-120"/>
              </a:rPr>
              <a:t>We are committed to addressing the scalability challenges of blockchain technology. Our team is actively researching and implementing solutions such as sharding, layer 2 protocols, and consensus algorithm improvements to ensure that our blockchain platform can handle a large number of transactions without compromising security and decentralization.</a:t>
            </a:r>
            <a:endParaRPr lang="en-US" sz="1347" dirty="0"/>
          </a:p>
        </p:txBody>
      </p:sp>
      <p:sp>
        <p:nvSpPr>
          <p:cNvPr id="8" name="Shape 6"/>
          <p:cNvSpPr/>
          <p:nvPr/>
        </p:nvSpPr>
        <p:spPr>
          <a:xfrm>
            <a:off x="3252907" y="4335185"/>
            <a:ext cx="384810" cy="384810"/>
          </a:xfrm>
          <a:prstGeom prst="roundRect">
            <a:avLst>
              <a:gd name="adj" fmla="val 20002"/>
            </a:avLst>
          </a:prstGeom>
          <a:solidFill>
            <a:srgbClr val="FCE2CF"/>
          </a:solidFill>
          <a:ln w="7620">
            <a:solidFill>
              <a:srgbClr val="E2C8B5"/>
            </a:solidFill>
            <a:prstDash val="solid"/>
          </a:ln>
        </p:spPr>
      </p:sp>
      <p:sp>
        <p:nvSpPr>
          <p:cNvPr id="9" name="Text 7"/>
          <p:cNvSpPr/>
          <p:nvPr/>
        </p:nvSpPr>
        <p:spPr>
          <a:xfrm>
            <a:off x="3378518" y="4367213"/>
            <a:ext cx="133469" cy="320635"/>
          </a:xfrm>
          <a:prstGeom prst="rect">
            <a:avLst/>
          </a:prstGeom>
          <a:noFill/>
          <a:ln/>
        </p:spPr>
        <p:txBody>
          <a:bodyPr wrap="none" rtlCol="0" anchor="t"/>
          <a:lstStyle/>
          <a:p>
            <a:pPr algn="ctr" indent="0" marL="0">
              <a:lnSpc>
                <a:spcPts val="2525"/>
              </a:lnSpc>
              <a:buNone/>
            </a:pPr>
            <a:r>
              <a:rPr lang="en-US" sz="2020" spc="-61" kern="0" dirty="0">
                <a:solidFill>
                  <a:srgbClr val="2B2E3C"/>
                </a:solidFill>
                <a:latin typeface="Bitter" pitchFamily="34" charset="0"/>
                <a:ea typeface="Bitter" pitchFamily="34" charset="-122"/>
                <a:cs typeface="Bitter" pitchFamily="34" charset="-120"/>
              </a:rPr>
              <a:t>2</a:t>
            </a:r>
            <a:endParaRPr lang="en-US" sz="2020" dirty="0"/>
          </a:p>
        </p:txBody>
      </p:sp>
      <p:sp>
        <p:nvSpPr>
          <p:cNvPr id="10" name="Text 8"/>
          <p:cNvSpPr/>
          <p:nvPr/>
        </p:nvSpPr>
        <p:spPr>
          <a:xfrm>
            <a:off x="3808690" y="4394002"/>
            <a:ext cx="2138005" cy="267295"/>
          </a:xfrm>
          <a:prstGeom prst="rect">
            <a:avLst/>
          </a:prstGeom>
          <a:noFill/>
          <a:ln/>
        </p:spPr>
        <p:txBody>
          <a:bodyPr wrap="none" rtlCol="0" anchor="t"/>
          <a:lstStyle/>
          <a:p>
            <a:pPr indent="0" marL="0">
              <a:lnSpc>
                <a:spcPts val="2104"/>
              </a:lnSpc>
              <a:buNone/>
            </a:pPr>
            <a:r>
              <a:rPr lang="en-US" sz="1684" spc="-51" kern="0" dirty="0">
                <a:solidFill>
                  <a:srgbClr val="2B2E3C"/>
                </a:solidFill>
                <a:latin typeface="Bitter" pitchFamily="34" charset="0"/>
                <a:ea typeface="Bitter" pitchFamily="34" charset="-122"/>
                <a:cs typeface="Bitter" pitchFamily="34" charset="-120"/>
              </a:rPr>
              <a:t>Large File Handling</a:t>
            </a:r>
            <a:endParaRPr lang="en-US" sz="1684" dirty="0"/>
          </a:p>
        </p:txBody>
      </p:sp>
      <p:sp>
        <p:nvSpPr>
          <p:cNvPr id="11" name="Text 9"/>
          <p:cNvSpPr/>
          <p:nvPr/>
        </p:nvSpPr>
        <p:spPr>
          <a:xfrm>
            <a:off x="3808690" y="4832271"/>
            <a:ext cx="3297912" cy="2737247"/>
          </a:xfrm>
          <a:prstGeom prst="rect">
            <a:avLst/>
          </a:prstGeom>
          <a:noFill/>
          <a:ln/>
        </p:spPr>
        <p:txBody>
          <a:bodyPr wrap="square" rtlCol="0" anchor="t"/>
          <a:lstStyle/>
          <a:p>
            <a:pPr indent="0" marL="0">
              <a:lnSpc>
                <a:spcPts val="2155"/>
              </a:lnSpc>
              <a:buNone/>
            </a:pPr>
            <a:r>
              <a:rPr lang="en-US" sz="1347" spc="-27" kern="0" dirty="0">
                <a:solidFill>
                  <a:srgbClr val="2B2E3C"/>
                </a:solidFill>
                <a:latin typeface="Open Sans" pitchFamily="34" charset="0"/>
                <a:ea typeface="Open Sans" pitchFamily="34" charset="-122"/>
                <a:cs typeface="Open Sans" pitchFamily="34" charset="-120"/>
              </a:rPr>
              <a:t>As the popularity of NFTs continues to grow, we recognize the need for efficient handling of large files associated with digital assets. Our platform is designed to handle the storage, distribution, and retrieval of large files, leveraging technologies such as IPFS (InterPlanetary File System) to ensure seamless access to high-quality media files that are an integral part of the NFT ecosystem.</a:t>
            </a:r>
            <a:endParaRPr lang="en-US" sz="1347" dirty="0"/>
          </a:p>
        </p:txBody>
      </p:sp>
      <p:pic>
        <p:nvPicPr>
          <p:cNvPr id="12" name="Image 0" descr="preencoded.png">    </p:cNvPr>
          <p:cNvPicPr>
            <a:picLocks noChangeAspect="1"/>
          </p:cNvPicPr>
          <p:nvPr/>
        </p:nvPicPr>
        <p:blipFill>
          <a:blip r:embed="rId1"/>
          <a:stretch>
            <a:fillRect/>
          </a:stretch>
        </p:blipFill>
        <p:spPr>
          <a:xfrm>
            <a:off x="7531418" y="662702"/>
            <a:ext cx="3853696" cy="2381726"/>
          </a:xfrm>
          <a:prstGeom prst="rect">
            <a:avLst/>
          </a:prstGeom>
        </p:spPr>
      </p:pic>
      <p:sp>
        <p:nvSpPr>
          <p:cNvPr id="13" name="Text 10"/>
          <p:cNvSpPr/>
          <p:nvPr/>
        </p:nvSpPr>
        <p:spPr>
          <a:xfrm>
            <a:off x="7531418" y="3044428"/>
            <a:ext cx="3853696" cy="273725"/>
          </a:xfrm>
          <a:prstGeom prst="rect">
            <a:avLst/>
          </a:prstGeom>
          <a:noFill/>
          <a:ln/>
        </p:spPr>
        <p:txBody>
          <a:bodyPr wrap="none" rtlCol="0" anchor="t"/>
          <a:lstStyle/>
          <a:p>
            <a:pPr algn="l" indent="0" marL="0">
              <a:lnSpc>
                <a:spcPts val="2155"/>
              </a:lnSpc>
              <a:buNone/>
            </a:pPr>
            <a:endParaRPr lang="en-US" sz="1347"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677585" y="929164"/>
            <a:ext cx="6234232" cy="779264"/>
          </a:xfrm>
          <a:prstGeom prst="rect">
            <a:avLst/>
          </a:prstGeom>
          <a:noFill/>
          <a:ln/>
        </p:spPr>
        <p:txBody>
          <a:bodyPr wrap="none" rtlCol="0" anchor="t"/>
          <a:lstStyle/>
          <a:p>
            <a:pPr indent="0" marL="0">
              <a:lnSpc>
                <a:spcPts val="6136"/>
              </a:lnSpc>
              <a:buNone/>
            </a:pPr>
            <a:r>
              <a:rPr lang="en-US" sz="4909" spc="-147" kern="0" dirty="0">
                <a:solidFill>
                  <a:srgbClr val="2C3F42"/>
                </a:solidFill>
                <a:latin typeface="Bitter" pitchFamily="34" charset="0"/>
                <a:ea typeface="Bitter" pitchFamily="34" charset="-122"/>
                <a:cs typeface="Bitter" pitchFamily="34" charset="-120"/>
              </a:rPr>
              <a:t>Conclusion</a:t>
            </a:r>
            <a:endParaRPr lang="en-US" sz="4909" dirty="0"/>
          </a:p>
        </p:txBody>
      </p:sp>
      <p:sp>
        <p:nvSpPr>
          <p:cNvPr id="6" name="Text 3"/>
          <p:cNvSpPr/>
          <p:nvPr/>
        </p:nvSpPr>
        <p:spPr>
          <a:xfrm>
            <a:off x="677585" y="1979414"/>
            <a:ext cx="7788831" cy="1445419"/>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As we conclude our exploration of the transformative power of blockchain technology and its application in the world of NFT marketplaces, we are left with a profound sense of the potential that lies ahead. The secure, transparent, and decentralized nature of these digital platforms holds the promise of revolutionizing how we engage with and value digital assets, empowering creators, collectors, and enthusiasts alike.</a:t>
            </a:r>
            <a:endParaRPr lang="en-US" sz="1423" dirty="0"/>
          </a:p>
        </p:txBody>
      </p:sp>
      <p:sp>
        <p:nvSpPr>
          <p:cNvPr id="7" name="Text 4"/>
          <p:cNvSpPr/>
          <p:nvPr/>
        </p:nvSpPr>
        <p:spPr>
          <a:xfrm>
            <a:off x="677585" y="3628072"/>
            <a:ext cx="7788831" cy="1734503"/>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Our NFT marketplace, built upon the solid foundation of Ethereum's blockchain and the robust security of OpenZeppelin's standards, offers a compelling vision for the future of digital ownership and commerce. By seamlessly integrating the latest advancements in blockchain technology, decentralized storage, and personalized recommendation systems, we have created a platform that caters to the diverse interests and passions of our users, from the anime enthusiast to the abstract art aficionado.</a:t>
            </a:r>
            <a:endParaRPr lang="en-US" sz="1423" dirty="0"/>
          </a:p>
        </p:txBody>
      </p:sp>
      <p:sp>
        <p:nvSpPr>
          <p:cNvPr id="8" name="Text 5"/>
          <p:cNvSpPr/>
          <p:nvPr/>
        </p:nvSpPr>
        <p:spPr>
          <a:xfrm>
            <a:off x="677585" y="5565815"/>
            <a:ext cx="7788831" cy="1734503"/>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As we look ahead, we are excited to witness the continued growth and evolution of this thriving digital ecosystem, where the boundaries between the physical and virtual worlds blur, and where the fundamental principles of scarcity, authenticity, and ownership are redefined. With a steadfast commitment to social impact, we aim to empower digital creators, foster a sense of true digital ownership, and promote inclusivity, paving the way for a more equitable and vibrant digital future for all.</a:t>
            </a:r>
            <a:endParaRPr lang="en-US" sz="1423"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764381"/>
            <a:ext cx="7477601" cy="2874645"/>
          </a:xfrm>
          <a:prstGeom prst="rect">
            <a:avLst/>
          </a:prstGeom>
          <a:noFill/>
          <a:ln/>
        </p:spPr>
        <p:txBody>
          <a:bodyPr wrap="squar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Secure Digital Assets: Comparing Web2 and NFT Marketplaces</a:t>
            </a:r>
            <a:endParaRPr lang="en-US" sz="6036" dirty="0"/>
          </a:p>
        </p:txBody>
      </p:sp>
      <p:sp>
        <p:nvSpPr>
          <p:cNvPr id="6" name="Text 3"/>
          <p:cNvSpPr/>
          <p:nvPr/>
        </p:nvSpPr>
        <p:spPr>
          <a:xfrm>
            <a:off x="833199" y="3972282"/>
            <a:ext cx="747760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In today's digital landscape, the security and integrity of our assets have become paramount. Traditional web2 marketplaces have long grappled with issues such as fraud, counterfeiting, and centralized control. However, the emergence of blockchain technology has paved the way for a new paradigm - the NFT (Non-Fungible Token) marketplace. In this section, we will delve into the security challenges of digital assets and explore the unique advantages that NFT marketplaces offer over their web2 counterparts.</a:t>
            </a:r>
            <a:endParaRPr lang="en-US" sz="1750" dirty="0"/>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7073027"/>
            <a:ext cx="340162" cy="340162"/>
          </a:xfrm>
          <a:prstGeom prst="rect">
            <a:avLst/>
          </a:prstGeom>
        </p:spPr>
      </p:pic>
      <p:sp>
        <p:nvSpPr>
          <p:cNvPr id="9" name="Text 5"/>
          <p:cNvSpPr/>
          <p:nvPr/>
        </p:nvSpPr>
        <p:spPr>
          <a:xfrm>
            <a:off x="1299686" y="7070884"/>
            <a:ext cx="3170515" cy="388858"/>
          </a:xfrm>
          <a:prstGeom prst="rect">
            <a:avLst/>
          </a:prstGeom>
          <a:noFill/>
          <a:ln/>
        </p:spPr>
        <p:txBody>
          <a:bodyPr wrap="none" rtlCol="0" anchor="t"/>
          <a:lstStyle/>
          <a:p>
            <a:pPr algn="l" indent="0" marL="0">
              <a:lnSpc>
                <a:spcPts val="3062"/>
              </a:lnSpc>
              <a:buNone/>
            </a:pPr>
            <a:r>
              <a:rPr lang="en-US" sz="2187" b="1" spc="-35" kern="0" dirty="0">
                <a:solidFill>
                  <a:srgbClr val="2B2E3C"/>
                </a:solidFill>
                <a:latin typeface="Open Sans" pitchFamily="34" charset="0"/>
                <a:ea typeface="Open Sans" pitchFamily="34" charset="-122"/>
                <a:cs typeface="Open Sans" pitchFamily="34" charset="-120"/>
              </a:rPr>
              <a:t>by CSE_31_SAYAK KARUI</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3886"/>
          </a:xfrm>
          <a:prstGeom prst="rect">
            <a:avLst/>
          </a:prstGeom>
          <a:solidFill>
            <a:srgbClr val="FFF8F0"/>
          </a:solidFill>
          <a:ln/>
        </p:spPr>
      </p:sp>
      <p:sp>
        <p:nvSpPr>
          <p:cNvPr id="4" name="Text 2"/>
          <p:cNvSpPr/>
          <p:nvPr/>
        </p:nvSpPr>
        <p:spPr>
          <a:xfrm>
            <a:off x="2302550" y="580311"/>
            <a:ext cx="10025301" cy="1319213"/>
          </a:xfrm>
          <a:prstGeom prst="rect">
            <a:avLst/>
          </a:prstGeom>
          <a:noFill/>
          <a:ln/>
        </p:spPr>
        <p:txBody>
          <a:bodyPr wrap="square" rtlCol="0" anchor="t"/>
          <a:lstStyle/>
          <a:p>
            <a:pPr indent="0" marL="0">
              <a:lnSpc>
                <a:spcPts val="5193"/>
              </a:lnSpc>
              <a:buNone/>
            </a:pPr>
            <a:r>
              <a:rPr lang="en-US" sz="4155" spc="-125" kern="0" dirty="0">
                <a:solidFill>
                  <a:srgbClr val="2C3F42"/>
                </a:solidFill>
                <a:latin typeface="Bitter" pitchFamily="34" charset="0"/>
                <a:ea typeface="Bitter" pitchFamily="34" charset="-122"/>
                <a:cs typeface="Bitter" pitchFamily="34" charset="-120"/>
              </a:rPr>
              <a:t>Comparing Tech Stacks: Web2 vs Web3 Marketplaces</a:t>
            </a:r>
            <a:endParaRPr lang="en-US" sz="4155" dirty="0"/>
          </a:p>
        </p:txBody>
      </p:sp>
      <p:sp>
        <p:nvSpPr>
          <p:cNvPr id="5" name="Text 3"/>
          <p:cNvSpPr/>
          <p:nvPr/>
        </p:nvSpPr>
        <p:spPr>
          <a:xfrm>
            <a:off x="2302550" y="2427089"/>
            <a:ext cx="3099792" cy="329803"/>
          </a:xfrm>
          <a:prstGeom prst="rect">
            <a:avLst/>
          </a:prstGeom>
          <a:noFill/>
          <a:ln/>
        </p:spPr>
        <p:txBody>
          <a:bodyPr wrap="none" rtlCol="0" anchor="t"/>
          <a:lstStyle/>
          <a:p>
            <a:pPr indent="0" marL="0">
              <a:lnSpc>
                <a:spcPts val="2597"/>
              </a:lnSpc>
              <a:buNone/>
            </a:pPr>
            <a:r>
              <a:rPr lang="en-US" sz="2077" spc="-62" kern="0" dirty="0">
                <a:solidFill>
                  <a:srgbClr val="2C3F42"/>
                </a:solidFill>
                <a:latin typeface="Bitter" pitchFamily="34" charset="0"/>
                <a:ea typeface="Bitter" pitchFamily="34" charset="-122"/>
                <a:cs typeface="Bitter" pitchFamily="34" charset="-120"/>
              </a:rPr>
              <a:t>Regular Web2 Marketplace</a:t>
            </a:r>
            <a:endParaRPr lang="en-US" sz="2077" dirty="0"/>
          </a:p>
        </p:txBody>
      </p:sp>
      <p:sp>
        <p:nvSpPr>
          <p:cNvPr id="6" name="Text 4"/>
          <p:cNvSpPr/>
          <p:nvPr/>
        </p:nvSpPr>
        <p:spPr>
          <a:xfrm>
            <a:off x="2640211" y="2967871"/>
            <a:ext cx="4417576" cy="379928"/>
          </a:xfrm>
          <a:prstGeom prst="rect">
            <a:avLst/>
          </a:prstGeom>
          <a:noFill/>
          <a:ln/>
        </p:spPr>
        <p:txBody>
          <a:bodyPr wrap="non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Front-end: HTML, CSS, JavaScript</a:t>
            </a:r>
            <a:endParaRPr lang="en-US" sz="1662" dirty="0"/>
          </a:p>
        </p:txBody>
      </p:sp>
      <p:sp>
        <p:nvSpPr>
          <p:cNvPr id="7" name="Text 5"/>
          <p:cNvSpPr/>
          <p:nvPr/>
        </p:nvSpPr>
        <p:spPr>
          <a:xfrm>
            <a:off x="2640211" y="3432215"/>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Back-end: Server-side languages like Ruby, Python, or PHP</a:t>
            </a:r>
            <a:endParaRPr lang="en-US" sz="1662" dirty="0"/>
          </a:p>
        </p:txBody>
      </p:sp>
      <p:sp>
        <p:nvSpPr>
          <p:cNvPr id="8" name="Text 6"/>
          <p:cNvSpPr/>
          <p:nvPr/>
        </p:nvSpPr>
        <p:spPr>
          <a:xfrm>
            <a:off x="2640211" y="4276487"/>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Database: SQL-based databases such as MySQL or PostgreSQL</a:t>
            </a:r>
            <a:endParaRPr lang="en-US" sz="1662" dirty="0"/>
          </a:p>
        </p:txBody>
      </p:sp>
      <p:sp>
        <p:nvSpPr>
          <p:cNvPr id="9" name="Text 7"/>
          <p:cNvSpPr/>
          <p:nvPr/>
        </p:nvSpPr>
        <p:spPr>
          <a:xfrm>
            <a:off x="2640211" y="5120759"/>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Hosting: Cloud platforms like AWS, Google Cloud, or Azure</a:t>
            </a:r>
            <a:endParaRPr lang="en-US" sz="1662" dirty="0"/>
          </a:p>
        </p:txBody>
      </p:sp>
      <p:sp>
        <p:nvSpPr>
          <p:cNvPr id="10" name="Text 8"/>
          <p:cNvSpPr/>
          <p:nvPr/>
        </p:nvSpPr>
        <p:spPr>
          <a:xfrm>
            <a:off x="2640211" y="5965031"/>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Payment Processing: Integration with payment gateways like Stripe or PayPal</a:t>
            </a:r>
            <a:endParaRPr lang="en-US" sz="1662" dirty="0"/>
          </a:p>
        </p:txBody>
      </p:sp>
      <p:sp>
        <p:nvSpPr>
          <p:cNvPr id="11" name="Text 9"/>
          <p:cNvSpPr/>
          <p:nvPr/>
        </p:nvSpPr>
        <p:spPr>
          <a:xfrm>
            <a:off x="2640211" y="6809303"/>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User Authentication: Libraries or frameworks like OAuth or JWT</a:t>
            </a:r>
            <a:endParaRPr lang="en-US" sz="1662" dirty="0"/>
          </a:p>
        </p:txBody>
      </p:sp>
      <p:sp>
        <p:nvSpPr>
          <p:cNvPr id="12" name="Text 10"/>
          <p:cNvSpPr/>
          <p:nvPr/>
        </p:nvSpPr>
        <p:spPr>
          <a:xfrm>
            <a:off x="7580233" y="2427089"/>
            <a:ext cx="2649379" cy="329803"/>
          </a:xfrm>
          <a:prstGeom prst="rect">
            <a:avLst/>
          </a:prstGeom>
          <a:noFill/>
          <a:ln/>
        </p:spPr>
        <p:txBody>
          <a:bodyPr wrap="none" rtlCol="0" anchor="t"/>
          <a:lstStyle/>
          <a:p>
            <a:pPr indent="0" marL="0">
              <a:lnSpc>
                <a:spcPts val="2597"/>
              </a:lnSpc>
              <a:buNone/>
            </a:pPr>
            <a:r>
              <a:rPr lang="en-US" sz="2077" spc="-62" kern="0" dirty="0">
                <a:solidFill>
                  <a:srgbClr val="2C3F42"/>
                </a:solidFill>
                <a:latin typeface="Bitter" pitchFamily="34" charset="0"/>
                <a:ea typeface="Bitter" pitchFamily="34" charset="-122"/>
                <a:cs typeface="Bitter" pitchFamily="34" charset="-120"/>
              </a:rPr>
              <a:t>Our Web3 Marketplace</a:t>
            </a:r>
            <a:endParaRPr lang="en-US" sz="2077" dirty="0"/>
          </a:p>
        </p:txBody>
      </p:sp>
      <p:sp>
        <p:nvSpPr>
          <p:cNvPr id="13" name="Text 11"/>
          <p:cNvSpPr/>
          <p:nvPr/>
        </p:nvSpPr>
        <p:spPr>
          <a:xfrm>
            <a:off x="7917894" y="2967871"/>
            <a:ext cx="4417576" cy="379928"/>
          </a:xfrm>
          <a:prstGeom prst="rect">
            <a:avLst/>
          </a:prstGeom>
          <a:noFill/>
          <a:ln/>
        </p:spPr>
        <p:txBody>
          <a:bodyPr wrap="non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Front-end: HTML, CSS, JavaScript, React.js</a:t>
            </a:r>
            <a:endParaRPr lang="en-US" sz="1662" dirty="0"/>
          </a:p>
        </p:txBody>
      </p:sp>
      <p:sp>
        <p:nvSpPr>
          <p:cNvPr id="14" name="Text 12"/>
          <p:cNvSpPr/>
          <p:nvPr/>
        </p:nvSpPr>
        <p:spPr>
          <a:xfrm>
            <a:off x="7917894" y="3432215"/>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Smart Contracts: Ethereum-based contracts written in Solidity</a:t>
            </a:r>
            <a:endParaRPr lang="en-US" sz="1662" dirty="0"/>
          </a:p>
        </p:txBody>
      </p:sp>
      <p:sp>
        <p:nvSpPr>
          <p:cNvPr id="15" name="Text 13"/>
          <p:cNvSpPr/>
          <p:nvPr/>
        </p:nvSpPr>
        <p:spPr>
          <a:xfrm>
            <a:off x="7917894" y="4276487"/>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Blockchain: Ethereum, Binance Smart Chain, or other compatible chains</a:t>
            </a:r>
            <a:endParaRPr lang="en-US" sz="1662" dirty="0"/>
          </a:p>
        </p:txBody>
      </p:sp>
      <p:sp>
        <p:nvSpPr>
          <p:cNvPr id="16" name="Text 14"/>
          <p:cNvSpPr/>
          <p:nvPr/>
        </p:nvSpPr>
        <p:spPr>
          <a:xfrm>
            <a:off x="7917894" y="5120759"/>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Decentralized Storage: IPFS (InterPlanetary File System)</a:t>
            </a:r>
            <a:endParaRPr lang="en-US" sz="1662" dirty="0"/>
          </a:p>
        </p:txBody>
      </p:sp>
      <p:sp>
        <p:nvSpPr>
          <p:cNvPr id="17" name="Text 15"/>
          <p:cNvSpPr/>
          <p:nvPr/>
        </p:nvSpPr>
        <p:spPr>
          <a:xfrm>
            <a:off x="7917894" y="5965031"/>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Web3 Libraries: Web3.js, ethers.js for interacting with the blockchain</a:t>
            </a:r>
            <a:endParaRPr lang="en-US" sz="1662" dirty="0"/>
          </a:p>
        </p:txBody>
      </p:sp>
      <p:sp>
        <p:nvSpPr>
          <p:cNvPr id="18" name="Text 16"/>
          <p:cNvSpPr/>
          <p:nvPr/>
        </p:nvSpPr>
        <p:spPr>
          <a:xfrm>
            <a:off x="7917894" y="6809303"/>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Metamask: Browser extension for wallet integration</a:t>
            </a:r>
            <a:endParaRPr lang="en-US" sz="1662"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12599"/>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Comparing Tech Stacks: Web2 vs Web3 Marketplaces</a:t>
            </a:r>
            <a:endParaRPr lang="en-US" sz="3062" dirty="0"/>
          </a:p>
        </p:txBody>
      </p:sp>
      <p:sp>
        <p:nvSpPr>
          <p:cNvPr id="5" name="Text 3"/>
          <p:cNvSpPr/>
          <p:nvPr/>
        </p:nvSpPr>
        <p:spPr>
          <a:xfrm>
            <a:off x="3621167" y="1788438"/>
            <a:ext cx="2283857"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Regular Web2 Marketplace</a:t>
            </a:r>
            <a:endParaRPr lang="en-US" sz="1531" dirty="0"/>
          </a:p>
        </p:txBody>
      </p:sp>
      <p:sp>
        <p:nvSpPr>
          <p:cNvPr id="6" name="Text 4"/>
          <p:cNvSpPr/>
          <p:nvPr/>
        </p:nvSpPr>
        <p:spPr>
          <a:xfrm>
            <a:off x="3621167" y="2186940"/>
            <a:ext cx="3504367" cy="49744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In a typical web2 marketplace, the tech stack often includes:</a:t>
            </a:r>
            <a:endParaRPr lang="en-US" sz="1225" dirty="0"/>
          </a:p>
        </p:txBody>
      </p:sp>
      <p:sp>
        <p:nvSpPr>
          <p:cNvPr id="7" name="Text 5"/>
          <p:cNvSpPr/>
          <p:nvPr/>
        </p:nvSpPr>
        <p:spPr>
          <a:xfrm>
            <a:off x="3869888" y="2824282"/>
            <a:ext cx="3255645" cy="279797"/>
          </a:xfrm>
          <a:prstGeom prst="rect">
            <a:avLst/>
          </a:prstGeom>
          <a:noFill/>
          <a:ln/>
        </p:spPr>
        <p:txBody>
          <a:bodyPr wrap="non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Front-end: HTML, CSS, JavaScript</a:t>
            </a:r>
            <a:endParaRPr lang="en-US" sz="1225" dirty="0"/>
          </a:p>
        </p:txBody>
      </p:sp>
      <p:sp>
        <p:nvSpPr>
          <p:cNvPr id="8" name="Text 6"/>
          <p:cNvSpPr/>
          <p:nvPr/>
        </p:nvSpPr>
        <p:spPr>
          <a:xfrm>
            <a:off x="3869888" y="3166229"/>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Back-end: Server-side languages like Ruby, Python, or PHP</a:t>
            </a:r>
            <a:endParaRPr lang="en-US" sz="1225" dirty="0"/>
          </a:p>
        </p:txBody>
      </p:sp>
      <p:sp>
        <p:nvSpPr>
          <p:cNvPr id="9" name="Text 7"/>
          <p:cNvSpPr/>
          <p:nvPr/>
        </p:nvSpPr>
        <p:spPr>
          <a:xfrm>
            <a:off x="3869888" y="3787973"/>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Database: SQL-based databases such as MySQL or PostgreSQL</a:t>
            </a:r>
            <a:endParaRPr lang="en-US" sz="1225" dirty="0"/>
          </a:p>
        </p:txBody>
      </p:sp>
      <p:sp>
        <p:nvSpPr>
          <p:cNvPr id="10" name="Text 8"/>
          <p:cNvSpPr/>
          <p:nvPr/>
        </p:nvSpPr>
        <p:spPr>
          <a:xfrm>
            <a:off x="3869888" y="4409718"/>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Hosting: Cloud platforms like AWS, Google Cloud, or Azure</a:t>
            </a:r>
            <a:endParaRPr lang="en-US" sz="1225" dirty="0"/>
          </a:p>
        </p:txBody>
      </p:sp>
      <p:sp>
        <p:nvSpPr>
          <p:cNvPr id="11" name="Text 9"/>
          <p:cNvSpPr/>
          <p:nvPr/>
        </p:nvSpPr>
        <p:spPr>
          <a:xfrm>
            <a:off x="3869888" y="5031462"/>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Payment Processing: Integration with payment gateways like Stripe or PayPal</a:t>
            </a:r>
            <a:endParaRPr lang="en-US" sz="1225" dirty="0"/>
          </a:p>
        </p:txBody>
      </p:sp>
      <p:sp>
        <p:nvSpPr>
          <p:cNvPr id="12" name="Text 10"/>
          <p:cNvSpPr/>
          <p:nvPr/>
        </p:nvSpPr>
        <p:spPr>
          <a:xfrm>
            <a:off x="3869888" y="5653207"/>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User Authentication: Libraries or frameworks like OAuth or JWT</a:t>
            </a:r>
            <a:endParaRPr lang="en-US" sz="1225" dirty="0"/>
          </a:p>
        </p:txBody>
      </p:sp>
      <p:sp>
        <p:nvSpPr>
          <p:cNvPr id="13" name="Text 11"/>
          <p:cNvSpPr/>
          <p:nvPr/>
        </p:nvSpPr>
        <p:spPr>
          <a:xfrm>
            <a:off x="7512487" y="1788438"/>
            <a:ext cx="1952030"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Our Web3 Marketplace</a:t>
            </a:r>
            <a:endParaRPr lang="en-US" sz="1531" dirty="0"/>
          </a:p>
        </p:txBody>
      </p:sp>
      <p:sp>
        <p:nvSpPr>
          <p:cNvPr id="14" name="Text 12"/>
          <p:cNvSpPr/>
          <p:nvPr/>
        </p:nvSpPr>
        <p:spPr>
          <a:xfrm>
            <a:off x="7512487" y="2186940"/>
            <a:ext cx="3504367" cy="74616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Our web3 marketplace leverages cutting-edge technologies to enable secure and decentralized transactions. The tech stack includes:</a:t>
            </a:r>
            <a:endParaRPr lang="en-US" sz="1225" dirty="0"/>
          </a:p>
        </p:txBody>
      </p:sp>
      <p:sp>
        <p:nvSpPr>
          <p:cNvPr id="15" name="Text 13"/>
          <p:cNvSpPr/>
          <p:nvPr/>
        </p:nvSpPr>
        <p:spPr>
          <a:xfrm>
            <a:off x="7761208" y="3073003"/>
            <a:ext cx="3255645" cy="279797"/>
          </a:xfrm>
          <a:prstGeom prst="rect">
            <a:avLst/>
          </a:prstGeom>
          <a:noFill/>
          <a:ln/>
        </p:spPr>
        <p:txBody>
          <a:bodyPr wrap="non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Front-end: HTML, CSS, JavaScript, React.js</a:t>
            </a:r>
            <a:endParaRPr lang="en-US" sz="1225" dirty="0"/>
          </a:p>
        </p:txBody>
      </p:sp>
      <p:sp>
        <p:nvSpPr>
          <p:cNvPr id="16" name="Text 14"/>
          <p:cNvSpPr/>
          <p:nvPr/>
        </p:nvSpPr>
        <p:spPr>
          <a:xfrm>
            <a:off x="7761208" y="3414951"/>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Smart Contracts: Ethereum-based contracts written in Solidity</a:t>
            </a:r>
            <a:endParaRPr lang="en-US" sz="1225" dirty="0"/>
          </a:p>
        </p:txBody>
      </p:sp>
      <p:sp>
        <p:nvSpPr>
          <p:cNvPr id="17" name="Text 15"/>
          <p:cNvSpPr/>
          <p:nvPr/>
        </p:nvSpPr>
        <p:spPr>
          <a:xfrm>
            <a:off x="7761208" y="4036695"/>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Blockchain: Ethereum, Binance Smart Chain, or other compatible chains</a:t>
            </a:r>
            <a:endParaRPr lang="en-US" sz="1225" dirty="0"/>
          </a:p>
        </p:txBody>
      </p:sp>
      <p:sp>
        <p:nvSpPr>
          <p:cNvPr id="18" name="Text 16"/>
          <p:cNvSpPr/>
          <p:nvPr/>
        </p:nvSpPr>
        <p:spPr>
          <a:xfrm>
            <a:off x="7761208" y="4658439"/>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Decentralized Storage: IPFS (InterPlanetary File System)</a:t>
            </a:r>
            <a:endParaRPr lang="en-US" sz="1225" dirty="0"/>
          </a:p>
        </p:txBody>
      </p:sp>
      <p:sp>
        <p:nvSpPr>
          <p:cNvPr id="19" name="Text 17"/>
          <p:cNvSpPr/>
          <p:nvPr/>
        </p:nvSpPr>
        <p:spPr>
          <a:xfrm>
            <a:off x="7761208" y="5280184"/>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Web3 Libraries: Web3.js, ethers.js for interacting with the blockchain</a:t>
            </a:r>
            <a:endParaRPr lang="en-US" sz="1225" dirty="0"/>
          </a:p>
        </p:txBody>
      </p:sp>
      <p:sp>
        <p:nvSpPr>
          <p:cNvPr id="20" name="Text 18"/>
          <p:cNvSpPr/>
          <p:nvPr/>
        </p:nvSpPr>
        <p:spPr>
          <a:xfrm>
            <a:off x="7761208" y="5901928"/>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Metamask: Browser extension for wallet integration</a:t>
            </a:r>
            <a:endParaRPr lang="en-US" sz="1225" dirty="0"/>
          </a:p>
        </p:txBody>
      </p:sp>
      <p:sp>
        <p:nvSpPr>
          <p:cNvPr id="21" name="Text 19"/>
          <p:cNvSpPr/>
          <p:nvPr/>
        </p:nvSpPr>
        <p:spPr>
          <a:xfrm>
            <a:off x="7512487" y="6601420"/>
            <a:ext cx="3504367" cy="1243608"/>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utilizing blockchain technology, our web3 marketplace ensures transparency, immutability, and user ownership of digital assets, providing a secure and trustless environment for buying and selling NFTs.</a:t>
            </a:r>
            <a:endParaRPr lang="en-US" sz="1225" dirty="0"/>
          </a:p>
        </p:txBody>
      </p:sp>
      <p:pic>
        <p:nvPicPr>
          <p:cNvPr id="2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885396"/>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Blockchain: The Foundation of Secure Digital Economies</a:t>
            </a:r>
            <a:endParaRPr lang="en-US" sz="3062" dirty="0"/>
          </a:p>
        </p:txBody>
      </p:sp>
      <p:sp>
        <p:nvSpPr>
          <p:cNvPr id="5" name="Text 3"/>
          <p:cNvSpPr/>
          <p:nvPr/>
        </p:nvSpPr>
        <p:spPr>
          <a:xfrm>
            <a:off x="3621167" y="1788438"/>
            <a:ext cx="1960959"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How Blockchain Works</a:t>
            </a:r>
            <a:endParaRPr lang="en-US" sz="1531" dirty="0"/>
          </a:p>
        </p:txBody>
      </p:sp>
      <p:sp>
        <p:nvSpPr>
          <p:cNvPr id="6" name="Text 4"/>
          <p:cNvSpPr/>
          <p:nvPr/>
        </p:nvSpPr>
        <p:spPr>
          <a:xfrm>
            <a:off x="3621167" y="2186940"/>
            <a:ext cx="3504367" cy="3233380"/>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At the core of blockchain technology is a distributed, decentralized digital ledger that records transactions across many computers in a network. This ledger is designed to be secure, transparent, and resistant to modification. Each "block" in the chain contains a number of transactions, and every time a new transaction occurs, a record of that transaction is added to every participant's ledger. The decentralized nature of blockchain networks means there is no single point of failure, making it an incredibly secure and reliable way to store and transfer digital assets.</a:t>
            </a:r>
            <a:endParaRPr lang="en-US" sz="1225" dirty="0"/>
          </a:p>
        </p:txBody>
      </p:sp>
      <p:pic>
        <p:nvPicPr>
          <p:cNvPr id="7" name="Image 0" descr="preencoded.png">    </p:cNvPr>
          <p:cNvPicPr>
            <a:picLocks noChangeAspect="1"/>
          </p:cNvPicPr>
          <p:nvPr/>
        </p:nvPicPr>
        <p:blipFill>
          <a:blip r:embed="rId1"/>
          <a:stretch>
            <a:fillRect/>
          </a:stretch>
        </p:blipFill>
        <p:spPr>
          <a:xfrm>
            <a:off x="3621167" y="5595223"/>
            <a:ext cx="3504367" cy="2242780"/>
          </a:xfrm>
          <a:prstGeom prst="rect">
            <a:avLst/>
          </a:prstGeom>
        </p:spPr>
      </p:pic>
      <p:sp>
        <p:nvSpPr>
          <p:cNvPr id="8" name="Text 5"/>
          <p:cNvSpPr/>
          <p:nvPr/>
        </p:nvSpPr>
        <p:spPr>
          <a:xfrm>
            <a:off x="7512487" y="1788438"/>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Benefits of Ethereum</a:t>
            </a:r>
            <a:endParaRPr lang="en-US" sz="1531" dirty="0"/>
          </a:p>
        </p:txBody>
      </p:sp>
      <p:sp>
        <p:nvSpPr>
          <p:cNvPr id="9" name="Text 6"/>
          <p:cNvSpPr/>
          <p:nvPr/>
        </p:nvSpPr>
        <p:spPr>
          <a:xfrm>
            <a:off x="7512487" y="2186940"/>
            <a:ext cx="3504367" cy="373082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Ethereum, the second-largest cryptocurrency after Bitcoin, has emerged as a leading blockchain network for building decentralized applications (dApps) and executing smart contracts. Ethereum's key benefits include its programmability, which allows for the creation of custom tokens and the deployment of decentralized applications. Additionally, Ethereum's large and active developer community, robust ecosystem of tools and services, and ongoing improvements to its scalability and efficiency make it an attractive choice for building secure, transparent, and tamper-resistant digital marketplaces and ecosystems.</a:t>
            </a:r>
            <a:endParaRPr lang="en-US" sz="1225" dirty="0"/>
          </a:p>
        </p:txBody>
      </p:sp>
      <p:pic>
        <p:nvPicPr>
          <p:cNvPr id="10" name="Image 1" descr="preencoded.png">    </p:cNvPr>
          <p:cNvPicPr>
            <a:picLocks noChangeAspect="1"/>
          </p:cNvPicPr>
          <p:nvPr/>
        </p:nvPicPr>
        <p:blipFill>
          <a:blip r:embed="rId2"/>
          <a:stretch>
            <a:fillRect/>
          </a:stretch>
        </p:blipFill>
        <p:spPr>
          <a:xfrm>
            <a:off x="7512487" y="6092666"/>
            <a:ext cx="3504367" cy="2190155"/>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1544"/>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3657600" cy="8541544"/>
          </a:xfrm>
          <a:prstGeom prst="rect">
            <a:avLst/>
          </a:prstGeom>
        </p:spPr>
      </p:pic>
      <p:sp>
        <p:nvSpPr>
          <p:cNvPr id="5" name="Text 2"/>
          <p:cNvSpPr/>
          <p:nvPr/>
        </p:nvSpPr>
        <p:spPr>
          <a:xfrm>
            <a:off x="54499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Hardhat: Solving the Goerli and Sepolia Test Net Challenges</a:t>
            </a:r>
            <a:endParaRPr lang="en-US" sz="3062" dirty="0"/>
          </a:p>
        </p:txBody>
      </p:sp>
      <p:sp>
        <p:nvSpPr>
          <p:cNvPr id="6" name="Shape 3"/>
          <p:cNvSpPr/>
          <p:nvPr/>
        </p:nvSpPr>
        <p:spPr>
          <a:xfrm>
            <a:off x="5667732" y="1632942"/>
            <a:ext cx="31075" cy="6480929"/>
          </a:xfrm>
          <a:prstGeom prst="roundRect">
            <a:avLst>
              <a:gd name="adj" fmla="val 225238"/>
            </a:avLst>
          </a:prstGeom>
          <a:solidFill>
            <a:srgbClr val="E2C8B5"/>
          </a:solidFill>
          <a:ln/>
        </p:spPr>
      </p:sp>
      <p:sp>
        <p:nvSpPr>
          <p:cNvPr id="7" name="Shape 4"/>
          <p:cNvSpPr/>
          <p:nvPr/>
        </p:nvSpPr>
        <p:spPr>
          <a:xfrm>
            <a:off x="5858173" y="1913751"/>
            <a:ext cx="544354" cy="31075"/>
          </a:xfrm>
          <a:prstGeom prst="roundRect">
            <a:avLst>
              <a:gd name="adj" fmla="val 225238"/>
            </a:avLst>
          </a:prstGeom>
          <a:solidFill>
            <a:srgbClr val="E2C8B5"/>
          </a:solidFill>
          <a:ln/>
        </p:spPr>
      </p:sp>
      <p:sp>
        <p:nvSpPr>
          <p:cNvPr id="8" name="Shape 5"/>
          <p:cNvSpPr/>
          <p:nvPr/>
        </p:nvSpPr>
        <p:spPr>
          <a:xfrm>
            <a:off x="5508248" y="1754386"/>
            <a:ext cx="349925" cy="349925"/>
          </a:xfrm>
          <a:prstGeom prst="roundRect">
            <a:avLst>
              <a:gd name="adj" fmla="val 20002"/>
            </a:avLst>
          </a:prstGeom>
          <a:solidFill>
            <a:srgbClr val="FCE2CF"/>
          </a:solidFill>
          <a:ln w="7620">
            <a:solidFill>
              <a:srgbClr val="E2C8B5"/>
            </a:solidFill>
            <a:prstDash val="solid"/>
          </a:ln>
        </p:spPr>
      </p:sp>
      <p:sp>
        <p:nvSpPr>
          <p:cNvPr id="9" name="Text 6"/>
          <p:cNvSpPr/>
          <p:nvPr/>
        </p:nvSpPr>
        <p:spPr>
          <a:xfrm>
            <a:off x="5638264" y="178343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10" name="Text 7"/>
          <p:cNvSpPr/>
          <p:nvPr/>
        </p:nvSpPr>
        <p:spPr>
          <a:xfrm>
            <a:off x="6538674" y="1788438"/>
            <a:ext cx="3291126"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Goerli and Sepolia Test Net Limitations</a:t>
            </a:r>
            <a:endParaRPr lang="en-US" sz="1531" dirty="0"/>
          </a:p>
        </p:txBody>
      </p:sp>
      <p:sp>
        <p:nvSpPr>
          <p:cNvPr id="11" name="Text 8"/>
          <p:cNvSpPr/>
          <p:nvPr/>
        </p:nvSpPr>
        <p:spPr>
          <a:xfrm>
            <a:off x="6538674" y="2124670"/>
            <a:ext cx="6299359" cy="1243608"/>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While the Goerli and Sepolia Ethereum test networks provide valuable environments for developers to test their decentralized applications, they are not without their limitations. These public test networks can be subject to instability, network congestion, and limited access, making it challenging to consistently and reliably test and deploy smart contracts and other blockchain-based components.</a:t>
            </a:r>
            <a:endParaRPr lang="en-US" sz="1225" dirty="0"/>
          </a:p>
        </p:txBody>
      </p:sp>
      <p:sp>
        <p:nvSpPr>
          <p:cNvPr id="12" name="Shape 9"/>
          <p:cNvSpPr/>
          <p:nvPr/>
        </p:nvSpPr>
        <p:spPr>
          <a:xfrm>
            <a:off x="5858173" y="3960078"/>
            <a:ext cx="544354" cy="31075"/>
          </a:xfrm>
          <a:prstGeom prst="roundRect">
            <a:avLst>
              <a:gd name="adj" fmla="val 225238"/>
            </a:avLst>
          </a:prstGeom>
          <a:solidFill>
            <a:srgbClr val="E2C8B5"/>
          </a:solidFill>
          <a:ln/>
        </p:spPr>
      </p:sp>
      <p:sp>
        <p:nvSpPr>
          <p:cNvPr id="13" name="Shape 10"/>
          <p:cNvSpPr/>
          <p:nvPr/>
        </p:nvSpPr>
        <p:spPr>
          <a:xfrm>
            <a:off x="5508248" y="3800713"/>
            <a:ext cx="349925" cy="349925"/>
          </a:xfrm>
          <a:prstGeom prst="roundRect">
            <a:avLst>
              <a:gd name="adj" fmla="val 20002"/>
            </a:avLst>
          </a:prstGeom>
          <a:solidFill>
            <a:srgbClr val="FCE2CF"/>
          </a:solidFill>
          <a:ln w="7620">
            <a:solidFill>
              <a:srgbClr val="E2C8B5"/>
            </a:solidFill>
            <a:prstDash val="solid"/>
          </a:ln>
        </p:spPr>
      </p:sp>
      <p:sp>
        <p:nvSpPr>
          <p:cNvPr id="14" name="Text 11"/>
          <p:cNvSpPr/>
          <p:nvPr/>
        </p:nvSpPr>
        <p:spPr>
          <a:xfrm>
            <a:off x="5622548" y="3829764"/>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5" name="Text 12"/>
          <p:cNvSpPr/>
          <p:nvPr/>
        </p:nvSpPr>
        <p:spPr>
          <a:xfrm>
            <a:off x="6538674" y="3834765"/>
            <a:ext cx="4814888"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Introducing Hardhat: A Local Development Environment</a:t>
            </a:r>
            <a:endParaRPr lang="en-US" sz="1531" dirty="0"/>
          </a:p>
        </p:txBody>
      </p:sp>
      <p:sp>
        <p:nvSpPr>
          <p:cNvPr id="16" name="Text 13"/>
          <p:cNvSpPr/>
          <p:nvPr/>
        </p:nvSpPr>
        <p:spPr>
          <a:xfrm>
            <a:off x="6538674" y="4170998"/>
            <a:ext cx="6299359" cy="1243608"/>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To address the challenges posed by public test networks, the Hardhat development environment emerges as a powerful solution. Hardhat is a local blockchain network that allows developers to spin up a fully functional Ethereum node right on their own machines. This provides a reliable, isolated, and customizable environment for testing and deploying smart contracts without the limitations of public test networks.</a:t>
            </a:r>
            <a:endParaRPr lang="en-US" sz="1225" dirty="0"/>
          </a:p>
        </p:txBody>
      </p:sp>
      <p:sp>
        <p:nvSpPr>
          <p:cNvPr id="17" name="Shape 14"/>
          <p:cNvSpPr/>
          <p:nvPr/>
        </p:nvSpPr>
        <p:spPr>
          <a:xfrm>
            <a:off x="5858173" y="6006405"/>
            <a:ext cx="544354" cy="31075"/>
          </a:xfrm>
          <a:prstGeom prst="roundRect">
            <a:avLst>
              <a:gd name="adj" fmla="val 225238"/>
            </a:avLst>
          </a:prstGeom>
          <a:solidFill>
            <a:srgbClr val="E2C8B5"/>
          </a:solidFill>
          <a:ln/>
        </p:spPr>
      </p:sp>
      <p:sp>
        <p:nvSpPr>
          <p:cNvPr id="18" name="Shape 15"/>
          <p:cNvSpPr/>
          <p:nvPr/>
        </p:nvSpPr>
        <p:spPr>
          <a:xfrm>
            <a:off x="5508248" y="5847040"/>
            <a:ext cx="349925" cy="349925"/>
          </a:xfrm>
          <a:prstGeom prst="roundRect">
            <a:avLst>
              <a:gd name="adj" fmla="val 20002"/>
            </a:avLst>
          </a:prstGeom>
          <a:solidFill>
            <a:srgbClr val="FCE2CF"/>
          </a:solidFill>
          <a:ln w="7620">
            <a:solidFill>
              <a:srgbClr val="E2C8B5"/>
            </a:solidFill>
            <a:prstDash val="solid"/>
          </a:ln>
        </p:spPr>
      </p:sp>
      <p:sp>
        <p:nvSpPr>
          <p:cNvPr id="19" name="Text 16"/>
          <p:cNvSpPr/>
          <p:nvPr/>
        </p:nvSpPr>
        <p:spPr>
          <a:xfrm>
            <a:off x="5619929" y="5876092"/>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20" name="Text 17"/>
          <p:cNvSpPr/>
          <p:nvPr/>
        </p:nvSpPr>
        <p:spPr>
          <a:xfrm>
            <a:off x="6538674" y="5881092"/>
            <a:ext cx="2015014"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The Benefits of Hardhat</a:t>
            </a:r>
            <a:endParaRPr lang="en-US" sz="1531" dirty="0"/>
          </a:p>
        </p:txBody>
      </p:sp>
      <p:sp>
        <p:nvSpPr>
          <p:cNvPr id="21" name="Text 18"/>
          <p:cNvSpPr/>
          <p:nvPr/>
        </p:nvSpPr>
        <p:spPr>
          <a:xfrm>
            <a:off x="6538674" y="6217325"/>
            <a:ext cx="6299359" cy="1741051"/>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using Hardhat, developers can enjoy several key benefits. First, they have complete control over the test network, allowing them to configure it to match their specific needs, such as setting gas prices, block times, and other parameters. Second, Hardhat provides a seamless development experience, integrating with popular tools like Truffle and Remix, and offering a rich set of plugins to extend its functionality. Finally, the local nature of Hardhat ensures consistent and reliable testing, eliminating the unpredictability of public test networks.</a:t>
            </a:r>
            <a:endParaRPr lang="en-US" sz="122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5251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1944172"/>
          </a:xfrm>
          <a:prstGeom prst="rect">
            <a:avLst/>
          </a:prstGeom>
        </p:spPr>
      </p:pic>
      <p:sp>
        <p:nvSpPr>
          <p:cNvPr id="5" name="Text 2"/>
          <p:cNvSpPr/>
          <p:nvPr/>
        </p:nvSpPr>
        <p:spPr>
          <a:xfrm>
            <a:off x="3621167" y="2371844"/>
            <a:ext cx="7301151"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Creating NFTs with OpenZeppelin and IPFS</a:t>
            </a:r>
            <a:endParaRPr lang="en-US" sz="3062" dirty="0"/>
          </a:p>
        </p:txBody>
      </p:sp>
      <p:sp>
        <p:nvSpPr>
          <p:cNvPr id="6" name="Shape 3"/>
          <p:cNvSpPr/>
          <p:nvPr/>
        </p:nvSpPr>
        <p:spPr>
          <a:xfrm>
            <a:off x="3621167" y="3091101"/>
            <a:ext cx="2358985" cy="5133737"/>
          </a:xfrm>
          <a:prstGeom prst="roundRect">
            <a:avLst>
              <a:gd name="adj" fmla="val 2967"/>
            </a:avLst>
          </a:prstGeom>
          <a:solidFill>
            <a:srgbClr val="FCE2CF"/>
          </a:solidFill>
          <a:ln w="7620">
            <a:solidFill>
              <a:srgbClr val="E2C8B5"/>
            </a:solidFill>
            <a:prstDash val="solid"/>
          </a:ln>
        </p:spPr>
      </p:sp>
      <p:sp>
        <p:nvSpPr>
          <p:cNvPr id="7" name="Text 4"/>
          <p:cNvSpPr/>
          <p:nvPr/>
        </p:nvSpPr>
        <p:spPr>
          <a:xfrm>
            <a:off x="3784283"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OpenZeppelin: A Secure NFT Foundation</a:t>
            </a:r>
            <a:endParaRPr lang="en-US" sz="1531" dirty="0"/>
          </a:p>
        </p:txBody>
      </p:sp>
      <p:sp>
        <p:nvSpPr>
          <p:cNvPr id="8" name="Text 5"/>
          <p:cNvSpPr/>
          <p:nvPr/>
        </p:nvSpPr>
        <p:spPr>
          <a:xfrm>
            <a:off x="3784283" y="3833455"/>
            <a:ext cx="2032754" cy="3482102"/>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OpenZeppelin is a leading library for building secure and standardized blockchain applications, including NFTs. By leveraging the ERC-721 token standard, developers can create unique, tamper-resistant digital assets that adhere to industry best practices. This ensures the NFTs are interoperable, programmable, and compliant with the broader Ethereum ecosystem.</a:t>
            </a:r>
            <a:endParaRPr lang="en-US" sz="1225" dirty="0"/>
          </a:p>
        </p:txBody>
      </p:sp>
      <p:sp>
        <p:nvSpPr>
          <p:cNvPr id="9" name="Shape 6"/>
          <p:cNvSpPr/>
          <p:nvPr/>
        </p:nvSpPr>
        <p:spPr>
          <a:xfrm>
            <a:off x="6135648" y="3091101"/>
            <a:ext cx="2358985" cy="5133737"/>
          </a:xfrm>
          <a:prstGeom prst="roundRect">
            <a:avLst>
              <a:gd name="adj" fmla="val 2967"/>
            </a:avLst>
          </a:prstGeom>
          <a:solidFill>
            <a:srgbClr val="FCE2CF"/>
          </a:solidFill>
          <a:ln w="7620">
            <a:solidFill>
              <a:srgbClr val="E2C8B5"/>
            </a:solidFill>
            <a:prstDash val="solid"/>
          </a:ln>
        </p:spPr>
      </p:sp>
      <p:sp>
        <p:nvSpPr>
          <p:cNvPr id="10" name="Text 7"/>
          <p:cNvSpPr/>
          <p:nvPr/>
        </p:nvSpPr>
        <p:spPr>
          <a:xfrm>
            <a:off x="6298763"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IPFS: Decentralized Storage for NFTs</a:t>
            </a:r>
            <a:endParaRPr lang="en-US" sz="1531" dirty="0"/>
          </a:p>
        </p:txBody>
      </p:sp>
      <p:sp>
        <p:nvSpPr>
          <p:cNvPr id="11" name="Text 8"/>
          <p:cNvSpPr/>
          <p:nvPr/>
        </p:nvSpPr>
        <p:spPr>
          <a:xfrm>
            <a:off x="6298763" y="3833455"/>
            <a:ext cx="2032754" cy="397954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The Interplanetary File System (IPFS) is a decentralized protocol for storing and sharing data. When creating NFTs, the actual digital asset (such as an image, video, or 3D model) is stored on the IPFS network, while the NFT token on the blockchain points to the asset's location. This approach ensures the NFT's metadata is secure, transparent, and resistant to censorship or central control.</a:t>
            </a:r>
            <a:endParaRPr lang="en-US" sz="1225" dirty="0"/>
          </a:p>
        </p:txBody>
      </p:sp>
      <p:sp>
        <p:nvSpPr>
          <p:cNvPr id="12" name="Shape 9"/>
          <p:cNvSpPr/>
          <p:nvPr/>
        </p:nvSpPr>
        <p:spPr>
          <a:xfrm>
            <a:off x="8650129" y="3091101"/>
            <a:ext cx="2358985" cy="5133737"/>
          </a:xfrm>
          <a:prstGeom prst="roundRect">
            <a:avLst>
              <a:gd name="adj" fmla="val 2967"/>
            </a:avLst>
          </a:prstGeom>
          <a:solidFill>
            <a:srgbClr val="FCE2CF"/>
          </a:solidFill>
          <a:ln w="7620">
            <a:solidFill>
              <a:srgbClr val="E2C8B5"/>
            </a:solidFill>
            <a:prstDash val="solid"/>
          </a:ln>
        </p:spPr>
      </p:sp>
      <p:sp>
        <p:nvSpPr>
          <p:cNvPr id="13" name="Text 10"/>
          <p:cNvSpPr/>
          <p:nvPr/>
        </p:nvSpPr>
        <p:spPr>
          <a:xfrm>
            <a:off x="8813244"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Combining OpenZeppelin and IPFS</a:t>
            </a:r>
            <a:endParaRPr lang="en-US" sz="1531" dirty="0"/>
          </a:p>
        </p:txBody>
      </p:sp>
      <p:sp>
        <p:nvSpPr>
          <p:cNvPr id="14" name="Text 11"/>
          <p:cNvSpPr/>
          <p:nvPr/>
        </p:nvSpPr>
        <p:spPr>
          <a:xfrm>
            <a:off x="8813244" y="3833455"/>
            <a:ext cx="2032754" cy="4228267"/>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integrating OpenZeppelin's ERC-721 standard with IPFS for decentralized storage, developers can create a robust and secure foundation for their NFT marketplace. This allows users to mint, buy, sell, and trade unique digital assets with confidence, knowing that the ownership, provenance, and authenticity of the NFTs are cryptographically verified and stored on the blockchain.</a:t>
            </a:r>
            <a:endParaRPr lang="en-US" sz="1225"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473756"/>
            <a:ext cx="9248418"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Display and Recommendation of NFTs</a:t>
            </a:r>
            <a:endParaRPr lang="en-US" sz="4374" dirty="0"/>
          </a:p>
        </p:txBody>
      </p:sp>
      <p:sp>
        <p:nvSpPr>
          <p:cNvPr id="5" name="Text 3"/>
          <p:cNvSpPr/>
          <p:nvPr/>
        </p:nvSpPr>
        <p:spPr>
          <a:xfrm>
            <a:off x="2037993" y="2723555"/>
            <a:ext cx="2777490" cy="347186"/>
          </a:xfrm>
          <a:prstGeom prst="rect">
            <a:avLst/>
          </a:prstGeom>
          <a:noFill/>
          <a:ln/>
        </p:spPr>
        <p:txBody>
          <a:bodyPr wrap="none" rtlCol="0" anchor="t"/>
          <a:lstStyle/>
          <a:p>
            <a:pP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NFT Listing Page</a:t>
            </a:r>
            <a:endParaRPr lang="en-US" sz="2187" dirty="0"/>
          </a:p>
        </p:txBody>
      </p:sp>
      <p:sp>
        <p:nvSpPr>
          <p:cNvPr id="6" name="Text 4"/>
          <p:cNvSpPr/>
          <p:nvPr/>
        </p:nvSpPr>
        <p:spPr>
          <a:xfrm>
            <a:off x="2037993" y="3292912"/>
            <a:ext cx="5006221" cy="3198614"/>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The NFT Listing page is the heart of our marketplace, where users can browse and discover a wide range of unique digital assets. This page features a clean, visually-appealing layout that showcases each NFT's artwork, title, creator, and key details. Users can easily filter and sort the listings based on various criteria, such as price, category, or popularity, enabling them to find the perfect NFT to add to their collection.</a:t>
            </a:r>
            <a:endParaRPr lang="en-US" sz="1750" dirty="0"/>
          </a:p>
        </p:txBody>
      </p:sp>
      <p:pic>
        <p:nvPicPr>
          <p:cNvPr id="7" name="Image 0" descr="preencoded.png">    </p:cNvPr>
          <p:cNvPicPr>
            <a:picLocks noChangeAspect="1"/>
          </p:cNvPicPr>
          <p:nvPr/>
        </p:nvPicPr>
        <p:blipFill>
          <a:blip r:embed="rId1"/>
          <a:stretch>
            <a:fillRect/>
          </a:stretch>
        </p:blipFill>
        <p:spPr>
          <a:xfrm>
            <a:off x="7593806" y="2751296"/>
            <a:ext cx="5006221" cy="3754636"/>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126569"/>
            <a:ext cx="10554414"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Buying and Selling NFTs on our Marketplace</a:t>
            </a:r>
            <a:endParaRPr lang="en-US" sz="4374" dirty="0"/>
          </a:p>
        </p:txBody>
      </p:sp>
      <p:sp>
        <p:nvSpPr>
          <p:cNvPr id="5" name="Text 3"/>
          <p:cNvSpPr/>
          <p:nvPr/>
        </p:nvSpPr>
        <p:spPr>
          <a:xfrm>
            <a:off x="2037993" y="3070741"/>
            <a:ext cx="2777490" cy="347186"/>
          </a:xfrm>
          <a:prstGeom prst="rect">
            <a:avLst/>
          </a:prstGeom>
          <a:noFill/>
          <a:ln/>
        </p:spPr>
        <p:txBody>
          <a:bodyPr wrap="none" rtlCol="0" anchor="t"/>
          <a:lstStyle/>
          <a:p>
            <a:pP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NFT Detail Page</a:t>
            </a:r>
            <a:endParaRPr lang="en-US" sz="2187" dirty="0"/>
          </a:p>
        </p:txBody>
      </p:sp>
      <p:sp>
        <p:nvSpPr>
          <p:cNvPr id="6" name="Text 4"/>
          <p:cNvSpPr/>
          <p:nvPr/>
        </p:nvSpPr>
        <p:spPr>
          <a:xfrm>
            <a:off x="2037993" y="3640098"/>
            <a:ext cx="500622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When users click on a specific NFT, they are taken to the NFT Detail Page, where they can explore the artwork in high detail. This page provides comprehensive information about the NFT, including the artist's biography, creation process, and any associated royalties. Users can also engage in discussions, leave comments, and share their favorite NFTs with their social networks.</a:t>
            </a:r>
            <a:endParaRPr lang="en-US" sz="1750" dirty="0"/>
          </a:p>
        </p:txBody>
      </p:sp>
      <p:pic>
        <p:nvPicPr>
          <p:cNvPr id="7" name="Image 0" descr="preencoded.png">    </p:cNvPr>
          <p:cNvPicPr>
            <a:picLocks noChangeAspect="1"/>
          </p:cNvPicPr>
          <p:nvPr/>
        </p:nvPicPr>
        <p:blipFill>
          <a:blip r:embed="rId1"/>
          <a:stretch>
            <a:fillRect/>
          </a:stretch>
        </p:blipFill>
        <p:spPr>
          <a:xfrm>
            <a:off x="7593806" y="3098483"/>
            <a:ext cx="5006221" cy="3754636"/>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2024-05-19T17:35:01Z</dcterms:created>
  <dcterms:modified xsi:type="dcterms:W3CDTF">2024-05-19T17:35:01Z</dcterms:modified>
</cp:coreProperties>
</file>